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98" autoAdjust="0"/>
    <p:restoredTop sz="96323" autoAdjust="0"/>
  </p:normalViewPr>
  <p:slideViewPr>
    <p:cSldViewPr showGuides="1">
      <p:cViewPr varScale="1">
        <p:scale>
          <a:sx n="112" d="100"/>
          <a:sy n="112" d="100"/>
        </p:scale>
        <p:origin x="102" y="2406"/>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3/21/2025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3/21/2025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March 31,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February 2025</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5" y="1243346"/>
            <a:ext cx="5375289" cy="4180781"/>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February, ESRs were approximately 1.59% Short of AS Responsibility, resulting in approximately 4.12%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228204"/>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February, 23 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550340461"/>
              </p:ext>
            </p:extLst>
          </p:nvPr>
        </p:nvGraphicFramePr>
        <p:xfrm>
          <a:off x="756709" y="2015982"/>
          <a:ext cx="7630582" cy="3830804"/>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12/1/2024 5:18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92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283224158"/>
                  </a:ext>
                </a:extLst>
              </a:tr>
              <a:tr h="330961">
                <a:tc>
                  <a:txBody>
                    <a:bodyPr/>
                    <a:lstStyle/>
                    <a:p>
                      <a:pPr algn="ctr" fontAlgn="b"/>
                      <a:r>
                        <a:rPr lang="en-US" sz="1000" b="0" i="0" u="none" strike="noStrike" dirty="0">
                          <a:solidFill>
                            <a:schemeClr val="tx2"/>
                          </a:solidFill>
                          <a:effectLst/>
                          <a:latin typeface="Calibri" panose="020F0502020204030204" pitchFamily="34" charset="0"/>
                        </a:rPr>
                        <a:t>1/17/2025 12:56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930804464"/>
                  </a:ext>
                </a:extLst>
              </a:tr>
              <a:tr h="330961">
                <a:tc>
                  <a:txBody>
                    <a:bodyPr/>
                    <a:lstStyle/>
                    <a:p>
                      <a:pPr algn="ctr" fontAlgn="b"/>
                      <a:r>
                        <a:rPr lang="en-US" sz="1000" b="1" i="0" u="none" strike="noStrike" dirty="0">
                          <a:solidFill>
                            <a:schemeClr val="tx2"/>
                          </a:solidFill>
                          <a:effectLst/>
                          <a:latin typeface="Calibri" panose="020F0502020204030204" pitchFamily="34" charset="0"/>
                        </a:rPr>
                        <a:t>2/12/2025 20:48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63</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6137548"/>
                  </a:ext>
                </a:extLst>
              </a:tr>
              <a:tr h="330961">
                <a:tc>
                  <a:txBody>
                    <a:bodyPr/>
                    <a:lstStyle/>
                    <a:p>
                      <a:pPr algn="ctr" fontAlgn="b"/>
                      <a:r>
                        <a:rPr lang="en-US" sz="1000" b="1" i="0" u="none" strike="noStrike">
                          <a:solidFill>
                            <a:schemeClr val="tx2"/>
                          </a:solidFill>
                          <a:effectLst/>
                          <a:latin typeface="Calibri" panose="020F0502020204030204" pitchFamily="34" charset="0"/>
                        </a:rPr>
                        <a:t>2/13/2025 2:11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39</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339141373"/>
                  </a:ext>
                </a:extLst>
              </a:tr>
              <a:tr h="330961">
                <a:tc>
                  <a:txBody>
                    <a:bodyPr/>
                    <a:lstStyle/>
                    <a:p>
                      <a:pPr algn="ctr" fontAlgn="b"/>
                      <a:r>
                        <a:rPr lang="en-US" sz="1000" b="1" i="0" u="none" strike="noStrike" dirty="0">
                          <a:solidFill>
                            <a:schemeClr val="tx2"/>
                          </a:solidFill>
                          <a:effectLst/>
                          <a:latin typeface="Calibri" panose="020F0502020204030204" pitchFamily="34" charset="0"/>
                        </a:rPr>
                        <a:t>2/15/2025 15:33</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53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644282986"/>
                  </a:ext>
                </a:extLst>
              </a:tr>
              <a:tr h="330961">
                <a:tc>
                  <a:txBody>
                    <a:bodyPr/>
                    <a:lstStyle/>
                    <a:p>
                      <a:pPr algn="ctr" fontAlgn="b"/>
                      <a:r>
                        <a:rPr lang="en-US" sz="1000" b="1" i="0" u="none" strike="noStrike">
                          <a:solidFill>
                            <a:schemeClr val="tx2"/>
                          </a:solidFill>
                          <a:effectLst/>
                          <a:latin typeface="Calibri" panose="020F0502020204030204" pitchFamily="34" charset="0"/>
                        </a:rPr>
                        <a:t>2/16/2025 2:20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62</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47142773"/>
                  </a:ext>
                </a:extLst>
              </a:tr>
              <a:tr h="330961">
                <a:tc>
                  <a:txBody>
                    <a:bodyPr/>
                    <a:lstStyle/>
                    <a:p>
                      <a:pPr algn="ctr" fontAlgn="b"/>
                      <a:r>
                        <a:rPr lang="en-US" sz="1000" b="1" i="0" u="none" strike="noStrike">
                          <a:solidFill>
                            <a:schemeClr val="tx2"/>
                          </a:solidFill>
                          <a:effectLst/>
                          <a:latin typeface="Calibri" panose="020F0502020204030204" pitchFamily="34" charset="0"/>
                        </a:rPr>
                        <a:t>2/18/2025 9:44</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70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08169635"/>
                  </a:ext>
                </a:extLst>
              </a:tr>
              <a:tr h="330961">
                <a:tc>
                  <a:txBody>
                    <a:bodyPr/>
                    <a:lstStyle/>
                    <a:p>
                      <a:pPr algn="ctr" fontAlgn="b"/>
                      <a:r>
                        <a:rPr lang="en-US" sz="1000" b="1" i="0" u="none" strike="noStrike">
                          <a:solidFill>
                            <a:schemeClr val="tx2"/>
                          </a:solidFill>
                          <a:effectLst/>
                          <a:latin typeface="Calibri" panose="020F0502020204030204" pitchFamily="34" charset="0"/>
                        </a:rPr>
                        <a:t>2/25/2025 9:56</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60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9</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449434502"/>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845381791"/>
              </p:ext>
            </p:extLst>
          </p:nvPr>
        </p:nvGraphicFramePr>
        <p:xfrm>
          <a:off x="228600" y="506454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February 2025</a:t>
                      </a:r>
                    </a:p>
                  </a:txBody>
                  <a:tcPr anchor="ctr"/>
                </a:tc>
                <a:tc>
                  <a:txBody>
                    <a:bodyPr/>
                    <a:lstStyle/>
                    <a:p>
                      <a:pPr algn="ctr"/>
                      <a:r>
                        <a:rPr lang="en-US" sz="1200" strike="noStrike" dirty="0">
                          <a:solidFill>
                            <a:schemeClr val="tx2"/>
                          </a:solidFill>
                        </a:rPr>
                        <a:t>12</a:t>
                      </a:r>
                    </a:p>
                  </a:txBody>
                  <a:tcPr anchor="ctr"/>
                </a:tc>
                <a:tc>
                  <a:txBody>
                    <a:bodyPr/>
                    <a:lstStyle/>
                    <a:p>
                      <a:pPr algn="ctr"/>
                      <a:r>
                        <a:rPr lang="en-US" sz="1200" strike="noStrike" dirty="0">
                          <a:solidFill>
                            <a:schemeClr val="tx2"/>
                          </a:solidFill>
                        </a:rPr>
                        <a:t>761</a:t>
                      </a:r>
                    </a:p>
                  </a:txBody>
                  <a:tcPr anchor="ctr"/>
                </a:tc>
                <a:tc>
                  <a:txBody>
                    <a:bodyPr/>
                    <a:lstStyle/>
                    <a:p>
                      <a:pPr algn="ctr"/>
                      <a:r>
                        <a:rPr lang="en-US" sz="1200" strike="noStrike" dirty="0">
                          <a:solidFill>
                            <a:schemeClr val="tx2"/>
                          </a:solidFill>
                        </a:rPr>
                        <a:t>1845</a:t>
                      </a:r>
                    </a:p>
                  </a:txBody>
                  <a:tcPr anchor="ctr"/>
                </a:tc>
                <a:tc>
                  <a:txBody>
                    <a:bodyPr/>
                    <a:lstStyle/>
                    <a:p>
                      <a:pPr algn="ctr"/>
                      <a:r>
                        <a:rPr lang="en-US" sz="1200" strike="noStrike" dirty="0">
                          <a:solidFill>
                            <a:schemeClr val="tx2"/>
                          </a:solidFill>
                        </a:rPr>
                        <a:t>1685</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February, there are 12 intervals where ESRs failed GREDP with low SOC and AS Responsibility, and 761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43200" y="2322662"/>
            <a:ext cx="2895600" cy="2212675"/>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2" cy="4058658"/>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February tend to be short in HE9, HE10, HE11 and HE12.</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2" cy="2724050"/>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7" cy="2590798"/>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02" r="3502"/>
          <a:stretch/>
        </p:blipFill>
        <p:spPr>
          <a:xfrm>
            <a:off x="3854638" y="4041700"/>
            <a:ext cx="306569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days with largest AS MW short due to SOC: </a:t>
            </a:r>
            <a:r>
              <a:rPr lang="en-US" sz="1200" i="1" dirty="0">
                <a:solidFill>
                  <a:schemeClr val="tx2"/>
                </a:solidFill>
              </a:rPr>
              <a:t>February 12, February 21, February 5</a:t>
            </a:r>
          </a:p>
          <a:p>
            <a:pPr marL="0" indent="0">
              <a:buNone/>
            </a:pPr>
            <a:endParaRPr lang="en-US" sz="1200" i="1" dirty="0">
              <a:solidFill>
                <a:schemeClr val="tx2"/>
              </a:solidFill>
            </a:endParaRPr>
          </a:p>
          <a:p>
            <a:r>
              <a:rPr lang="en-US" sz="1200" b="1" i="1" dirty="0">
                <a:solidFill>
                  <a:schemeClr val="tx2"/>
                </a:solidFill>
              </a:rPr>
              <a:t>Top 3 days with largest AS $ short due to SOC: </a:t>
            </a:r>
            <a:r>
              <a:rPr lang="en-US" sz="1200" i="1" dirty="0">
                <a:solidFill>
                  <a:schemeClr val="tx2"/>
                </a:solidFill>
              </a:rPr>
              <a:t>February 20, February 21, February 22</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HE9, HE10, HE11, HE1, HE22</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59" cy="2492687"/>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69" cy="2635495"/>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921</Words>
  <Application>Microsoft Office PowerPoint</Application>
  <PresentationFormat>On-screen Show (4:3)</PresentationFormat>
  <Paragraphs>149</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2025-03-21T16:06:32Z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