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34"/>
  </p:notesMasterIdLst>
  <p:sldIdLst>
    <p:sldId id="257" r:id="rId3"/>
    <p:sldId id="654" r:id="rId4"/>
    <p:sldId id="259" r:id="rId5"/>
    <p:sldId id="712" r:id="rId6"/>
    <p:sldId id="677" r:id="rId7"/>
    <p:sldId id="681" r:id="rId8"/>
    <p:sldId id="679" r:id="rId9"/>
    <p:sldId id="676" r:id="rId10"/>
    <p:sldId id="261" r:id="rId11"/>
    <p:sldId id="637" r:id="rId12"/>
    <p:sldId id="299" r:id="rId13"/>
    <p:sldId id="297" r:id="rId14"/>
    <p:sldId id="672" r:id="rId15"/>
    <p:sldId id="663" r:id="rId16"/>
    <p:sldId id="665" r:id="rId17"/>
    <p:sldId id="682" r:id="rId18"/>
    <p:sldId id="707" r:id="rId19"/>
    <p:sldId id="673" r:id="rId20"/>
    <p:sldId id="702" r:id="rId21"/>
    <p:sldId id="705" r:id="rId22"/>
    <p:sldId id="701" r:id="rId23"/>
    <p:sldId id="671" r:id="rId24"/>
    <p:sldId id="683" r:id="rId25"/>
    <p:sldId id="669" r:id="rId26"/>
    <p:sldId id="629" r:id="rId27"/>
    <p:sldId id="696" r:id="rId28"/>
    <p:sldId id="276" r:id="rId29"/>
    <p:sldId id="708" r:id="rId30"/>
    <p:sldId id="710" r:id="rId31"/>
    <p:sldId id="711" r:id="rId32"/>
    <p:sldId id="6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D45EAA-A0D6-1EE6-7F22-F0724BDB5539}" name="DuBro, Jackson" initials="DJ" userId="S::Jackson.DuBro@ercot.com::eeee7753-3465-4fb5-8530-4a50b4dcc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E97100"/>
    <a:srgbClr val="CC9200"/>
    <a:srgbClr val="0000FF"/>
    <a:srgbClr val="5B677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5560" autoAdjust="0"/>
  </p:normalViewPr>
  <p:slideViewPr>
    <p:cSldViewPr snapToGrid="0">
      <p:cViewPr varScale="1">
        <p:scale>
          <a:sx n="121" d="100"/>
          <a:sy n="121" d="100"/>
        </p:scale>
        <p:origin x="1350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8/10/relationships/authors" Target="author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Users\Team\JCantu\Inertia\Copy%20of%20data_Lowest_100_Net_Load_HUMP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Users\Team\JCantu\Inertia\Copy%20of%20data_Lowest_100_Net_Load_HUMP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Average Net Load per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'2018 - 2025 WHOLE YEAR'!$CE$2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YEAR'!$CE$3:$CE$26</c:f>
              <c:numCache>
                <c:formatCode>General</c:formatCode>
                <c:ptCount val="24"/>
                <c:pt idx="0">
                  <c:v>30423.782589945204</c:v>
                </c:pt>
                <c:pt idx="1">
                  <c:v>28200.200128005457</c:v>
                </c:pt>
                <c:pt idx="2">
                  <c:v>26862.325897719766</c:v>
                </c:pt>
                <c:pt idx="3">
                  <c:v>26201.337049890411</c:v>
                </c:pt>
                <c:pt idx="4">
                  <c:v>26077.903875698612</c:v>
                </c:pt>
                <c:pt idx="5">
                  <c:v>26648.899751424637</c:v>
                </c:pt>
                <c:pt idx="6">
                  <c:v>28309.130282164402</c:v>
                </c:pt>
                <c:pt idx="7">
                  <c:v>30826.169877726003</c:v>
                </c:pt>
                <c:pt idx="8">
                  <c:v>32341.512275095902</c:v>
                </c:pt>
                <c:pt idx="9">
                  <c:v>33587.975980356176</c:v>
                </c:pt>
                <c:pt idx="10">
                  <c:v>34933.994784301387</c:v>
                </c:pt>
                <c:pt idx="11">
                  <c:v>36253.356116328767</c:v>
                </c:pt>
                <c:pt idx="12">
                  <c:v>37597.641534438357</c:v>
                </c:pt>
                <c:pt idx="13">
                  <c:v>38713.178253589016</c:v>
                </c:pt>
                <c:pt idx="14">
                  <c:v>39624.299384493177</c:v>
                </c:pt>
                <c:pt idx="15">
                  <c:v>40176.02441046579</c:v>
                </c:pt>
                <c:pt idx="16">
                  <c:v>40547.595251041079</c:v>
                </c:pt>
                <c:pt idx="17">
                  <c:v>40914.390358931545</c:v>
                </c:pt>
                <c:pt idx="18">
                  <c:v>41192.647472137047</c:v>
                </c:pt>
                <c:pt idx="19">
                  <c:v>40858.709674136975</c:v>
                </c:pt>
                <c:pt idx="20">
                  <c:v>39804.394733205481</c:v>
                </c:pt>
                <c:pt idx="21">
                  <c:v>38550.826523753414</c:v>
                </c:pt>
                <c:pt idx="22">
                  <c:v>36324.02580356165</c:v>
                </c:pt>
                <c:pt idx="23">
                  <c:v>33332.435880054785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A7-4232-9A87-72C934FBF804}"/>
            </c:ext>
          </c:extLst>
        </c:ser>
        <c:ser>
          <c:idx val="2"/>
          <c:order val="2"/>
          <c:tx>
            <c:strRef>
              <c:f>'2018 - 2025 WHOLE YEAR'!$CF$2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E97132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YEAR'!$CF$3:$CF$26</c:f>
              <c:numCache>
                <c:formatCode>General</c:formatCode>
                <c:ptCount val="24"/>
                <c:pt idx="0">
                  <c:v>28497.727103005469</c:v>
                </c:pt>
                <c:pt idx="1">
                  <c:v>26335.044621743888</c:v>
                </c:pt>
                <c:pt idx="2">
                  <c:v>25039.539836438362</c:v>
                </c:pt>
                <c:pt idx="3">
                  <c:v>24327.477703224024</c:v>
                </c:pt>
                <c:pt idx="4">
                  <c:v>24129.575378934423</c:v>
                </c:pt>
                <c:pt idx="5">
                  <c:v>24584.443161229516</c:v>
                </c:pt>
                <c:pt idx="6">
                  <c:v>25945.106996912575</c:v>
                </c:pt>
                <c:pt idx="7">
                  <c:v>27961.184655109297</c:v>
                </c:pt>
                <c:pt idx="8">
                  <c:v>29366.152290355181</c:v>
                </c:pt>
                <c:pt idx="9">
                  <c:v>30501.764445054665</c:v>
                </c:pt>
                <c:pt idx="10">
                  <c:v>31641.243916202173</c:v>
                </c:pt>
                <c:pt idx="11">
                  <c:v>33184.42089125685</c:v>
                </c:pt>
                <c:pt idx="12">
                  <c:v>34936.266715218568</c:v>
                </c:pt>
                <c:pt idx="13">
                  <c:v>36514.652033333346</c:v>
                </c:pt>
                <c:pt idx="14">
                  <c:v>37680.190070956283</c:v>
                </c:pt>
                <c:pt idx="15">
                  <c:v>38411.024067049162</c:v>
                </c:pt>
                <c:pt idx="16">
                  <c:v>38827.447784071053</c:v>
                </c:pt>
                <c:pt idx="17">
                  <c:v>39161.246255191254</c:v>
                </c:pt>
                <c:pt idx="18">
                  <c:v>39615.059539316964</c:v>
                </c:pt>
                <c:pt idx="19">
                  <c:v>39333.91038169399</c:v>
                </c:pt>
                <c:pt idx="20">
                  <c:v>38214.278963688543</c:v>
                </c:pt>
                <c:pt idx="21">
                  <c:v>36786.734216612029</c:v>
                </c:pt>
                <c:pt idx="22">
                  <c:v>34434.321235792326</c:v>
                </c:pt>
                <c:pt idx="23">
                  <c:v>31388.091543825169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A7-4232-9A87-72C934FBF804}"/>
            </c:ext>
          </c:extLst>
        </c:ser>
        <c:ser>
          <c:idx val="3"/>
          <c:order val="3"/>
          <c:tx>
            <c:strRef>
              <c:f>'2018 - 2025 WHOLE YEAR'!$CG$2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YEAR'!$CG$3:$CG$26</c:f>
              <c:numCache>
                <c:formatCode>General</c:formatCode>
                <c:ptCount val="24"/>
                <c:pt idx="0">
                  <c:v>28726.664469395615</c:v>
                </c:pt>
                <c:pt idx="1">
                  <c:v>26613.571387753433</c:v>
                </c:pt>
                <c:pt idx="2">
                  <c:v>25344.399552032977</c:v>
                </c:pt>
                <c:pt idx="3">
                  <c:v>24671.727884739717</c:v>
                </c:pt>
                <c:pt idx="4">
                  <c:v>24621.030593397249</c:v>
                </c:pt>
                <c:pt idx="5">
                  <c:v>25189.755735972616</c:v>
                </c:pt>
                <c:pt idx="6">
                  <c:v>26610.43067542469</c:v>
                </c:pt>
                <c:pt idx="7">
                  <c:v>28824.327233589032</c:v>
                </c:pt>
                <c:pt idx="8">
                  <c:v>30191.218663205487</c:v>
                </c:pt>
                <c:pt idx="9">
                  <c:v>30595.618277095913</c:v>
                </c:pt>
                <c:pt idx="10">
                  <c:v>31098.781482383569</c:v>
                </c:pt>
                <c:pt idx="11">
                  <c:v>32185.572561123303</c:v>
                </c:pt>
                <c:pt idx="12">
                  <c:v>33574.634887397275</c:v>
                </c:pt>
                <c:pt idx="13">
                  <c:v>34918.604660027398</c:v>
                </c:pt>
                <c:pt idx="14">
                  <c:v>36048.478267150676</c:v>
                </c:pt>
                <c:pt idx="15">
                  <c:v>36764.362762493132</c:v>
                </c:pt>
                <c:pt idx="16">
                  <c:v>37214.340407041098</c:v>
                </c:pt>
                <c:pt idx="17">
                  <c:v>37796.378969753423</c:v>
                </c:pt>
                <c:pt idx="18">
                  <c:v>38476.486953726031</c:v>
                </c:pt>
                <c:pt idx="19">
                  <c:v>38488.66091950683</c:v>
                </c:pt>
                <c:pt idx="20">
                  <c:v>37922.676407232873</c:v>
                </c:pt>
                <c:pt idx="21">
                  <c:v>36796.20151194519</c:v>
                </c:pt>
                <c:pt idx="22">
                  <c:v>34493.068826520532</c:v>
                </c:pt>
                <c:pt idx="23">
                  <c:v>31519.348856684948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A7-4232-9A87-72C934FBF804}"/>
            </c:ext>
          </c:extLst>
        </c:ser>
        <c:ser>
          <c:idx val="4"/>
          <c:order val="4"/>
          <c:tx>
            <c:strRef>
              <c:f>'2018 - 2025 WHOLE YEAR'!$CH$2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YEAR'!$CH$3:$CH$26</c:f>
              <c:numCache>
                <c:formatCode>General</c:formatCode>
                <c:ptCount val="24"/>
                <c:pt idx="0">
                  <c:v>31679.843947589026</c:v>
                </c:pt>
                <c:pt idx="1">
                  <c:v>29358.363715136591</c:v>
                </c:pt>
                <c:pt idx="2">
                  <c:v>28006.754178956049</c:v>
                </c:pt>
                <c:pt idx="3">
                  <c:v>27270.312281890401</c:v>
                </c:pt>
                <c:pt idx="4">
                  <c:v>27133.191316356173</c:v>
                </c:pt>
                <c:pt idx="5">
                  <c:v>27583.358896273989</c:v>
                </c:pt>
                <c:pt idx="6">
                  <c:v>28998.284391479465</c:v>
                </c:pt>
                <c:pt idx="7">
                  <c:v>31128.924978739728</c:v>
                </c:pt>
                <c:pt idx="8">
                  <c:v>32224.887910109581</c:v>
                </c:pt>
                <c:pt idx="9">
                  <c:v>31765.206079863026</c:v>
                </c:pt>
                <c:pt idx="10">
                  <c:v>31583.961510575333</c:v>
                </c:pt>
                <c:pt idx="11">
                  <c:v>32613.759644356174</c:v>
                </c:pt>
                <c:pt idx="12">
                  <c:v>34063.954820767147</c:v>
                </c:pt>
                <c:pt idx="13">
                  <c:v>35519.113599095901</c:v>
                </c:pt>
                <c:pt idx="14">
                  <c:v>36776.817785342457</c:v>
                </c:pt>
                <c:pt idx="15">
                  <c:v>37619.419097123253</c:v>
                </c:pt>
                <c:pt idx="16">
                  <c:v>38196.490323095873</c:v>
                </c:pt>
                <c:pt idx="17">
                  <c:v>39064.40272178084</c:v>
                </c:pt>
                <c:pt idx="18">
                  <c:v>40317.984850246583</c:v>
                </c:pt>
                <c:pt idx="19">
                  <c:v>41106.520428876698</c:v>
                </c:pt>
                <c:pt idx="20">
                  <c:v>41159.918958246599</c:v>
                </c:pt>
                <c:pt idx="21">
                  <c:v>40381.908741287691</c:v>
                </c:pt>
                <c:pt idx="22">
                  <c:v>38077.137918684908</c:v>
                </c:pt>
                <c:pt idx="23">
                  <c:v>34775.159502191767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A7-4232-9A87-72C934FBF804}"/>
            </c:ext>
          </c:extLst>
        </c:ser>
        <c:ser>
          <c:idx val="5"/>
          <c:order val="5"/>
          <c:tx>
            <c:strRef>
              <c:f>'2018 - 2025 WHOLE YEAR'!$CI$2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YEAR'!$CI$3:$CI$26</c:f>
              <c:numCache>
                <c:formatCode>General</c:formatCode>
                <c:ptCount val="24"/>
                <c:pt idx="0">
                  <c:v>33175.929902849297</c:v>
                </c:pt>
                <c:pt idx="1">
                  <c:v>30799.250528661203</c:v>
                </c:pt>
                <c:pt idx="2">
                  <c:v>29465.435221098902</c:v>
                </c:pt>
                <c:pt idx="3">
                  <c:v>28782.635897013708</c:v>
                </c:pt>
                <c:pt idx="4">
                  <c:v>28691.80411093152</c:v>
                </c:pt>
                <c:pt idx="5">
                  <c:v>29256.834583342457</c:v>
                </c:pt>
                <c:pt idx="6">
                  <c:v>30657.196373479452</c:v>
                </c:pt>
                <c:pt idx="7">
                  <c:v>32792.275784794503</c:v>
                </c:pt>
                <c:pt idx="8">
                  <c:v>33646.392502109571</c:v>
                </c:pt>
                <c:pt idx="9">
                  <c:v>32444.017043917789</c:v>
                </c:pt>
                <c:pt idx="10">
                  <c:v>31696.755279780806</c:v>
                </c:pt>
                <c:pt idx="11">
                  <c:v>32435.915569999997</c:v>
                </c:pt>
                <c:pt idx="12">
                  <c:v>33766.810653753433</c:v>
                </c:pt>
                <c:pt idx="13">
                  <c:v>35202.954449780809</c:v>
                </c:pt>
                <c:pt idx="14">
                  <c:v>36535.34344780822</c:v>
                </c:pt>
                <c:pt idx="15">
                  <c:v>37515.115944547964</c:v>
                </c:pt>
                <c:pt idx="16">
                  <c:v>38291.956028958928</c:v>
                </c:pt>
                <c:pt idx="17">
                  <c:v>39539.444027205478</c:v>
                </c:pt>
                <c:pt idx="18">
                  <c:v>41220.713441890402</c:v>
                </c:pt>
                <c:pt idx="19">
                  <c:v>42250.098098328788</c:v>
                </c:pt>
                <c:pt idx="20">
                  <c:v>42707.644214684929</c:v>
                </c:pt>
                <c:pt idx="21">
                  <c:v>41969.16495380822</c:v>
                </c:pt>
                <c:pt idx="22">
                  <c:v>39529.026237835642</c:v>
                </c:pt>
                <c:pt idx="23">
                  <c:v>36253.908645068455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A7-4232-9A87-72C934FBF804}"/>
            </c:ext>
          </c:extLst>
        </c:ser>
        <c:ser>
          <c:idx val="6"/>
          <c:order val="6"/>
          <c:tx>
            <c:strRef>
              <c:f>'2018 - 2025 WHOLE YEAR'!$CJ$2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YEAR'!$CJ$3:$CJ$26</c:f>
              <c:numCache>
                <c:formatCode>General</c:formatCode>
                <c:ptCount val="24"/>
                <c:pt idx="0">
                  <c:v>34563.919795846996</c:v>
                </c:pt>
                <c:pt idx="1">
                  <c:v>32245.288128310618</c:v>
                </c:pt>
                <c:pt idx="2">
                  <c:v>30943.076824602726</c:v>
                </c:pt>
                <c:pt idx="3">
                  <c:v>30185.778131775955</c:v>
                </c:pt>
                <c:pt idx="4">
                  <c:v>30040.977929781398</c:v>
                </c:pt>
                <c:pt idx="5">
                  <c:v>30515.907812431673</c:v>
                </c:pt>
                <c:pt idx="6">
                  <c:v>31916.186398879749</c:v>
                </c:pt>
                <c:pt idx="7">
                  <c:v>34035.232650874328</c:v>
                </c:pt>
                <c:pt idx="8">
                  <c:v>34491.98492224043</c:v>
                </c:pt>
                <c:pt idx="9">
                  <c:v>31820.185729426219</c:v>
                </c:pt>
                <c:pt idx="10">
                  <c:v>29909.426536939882</c:v>
                </c:pt>
                <c:pt idx="11">
                  <c:v>30105.007480928958</c:v>
                </c:pt>
                <c:pt idx="12">
                  <c:v>31074.594937404359</c:v>
                </c:pt>
                <c:pt idx="13">
                  <c:v>32334.73230612023</c:v>
                </c:pt>
                <c:pt idx="14">
                  <c:v>33615.30833606558</c:v>
                </c:pt>
                <c:pt idx="15">
                  <c:v>34586.808594371578</c:v>
                </c:pt>
                <c:pt idx="16">
                  <c:v>35658.133725191234</c:v>
                </c:pt>
                <c:pt idx="17">
                  <c:v>37579.650829316961</c:v>
                </c:pt>
                <c:pt idx="18">
                  <c:v>40316.201044535526</c:v>
                </c:pt>
                <c:pt idx="19">
                  <c:v>42435.946821420723</c:v>
                </c:pt>
                <c:pt idx="20">
                  <c:v>43760.638086202162</c:v>
                </c:pt>
                <c:pt idx="21">
                  <c:v>43226.10647696723</c:v>
                </c:pt>
                <c:pt idx="22">
                  <c:v>40778.693550737713</c:v>
                </c:pt>
                <c:pt idx="23">
                  <c:v>37546.585654508177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A7-4232-9A87-72C934FBF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95919"/>
        <c:axId val="11099927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'2018 - 2025 WHOLE YEAR'!$CD$2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'2018 - 2025 WHOLE YEAR'!$CD$3:$CD$26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30689.467524547938</c:v>
                      </c:pt>
                      <c:pt idx="1">
                        <c:v>28458.555661666669</c:v>
                      </c:pt>
                      <c:pt idx="2">
                        <c:v>27112.897755521983</c:v>
                      </c:pt>
                      <c:pt idx="3">
                        <c:v>26361.799575315064</c:v>
                      </c:pt>
                      <c:pt idx="4">
                        <c:v>26152.742303342449</c:v>
                      </c:pt>
                      <c:pt idx="5">
                        <c:v>26661.505559589034</c:v>
                      </c:pt>
                      <c:pt idx="6">
                        <c:v>28337.847612712332</c:v>
                      </c:pt>
                      <c:pt idx="7">
                        <c:v>30855.105266082221</c:v>
                      </c:pt>
                      <c:pt idx="8">
                        <c:v>32246.727457342477</c:v>
                      </c:pt>
                      <c:pt idx="9">
                        <c:v>33527.973278876714</c:v>
                      </c:pt>
                      <c:pt idx="10">
                        <c:v>34850.242963452038</c:v>
                      </c:pt>
                      <c:pt idx="11">
                        <c:v>36281.333858301361</c:v>
                      </c:pt>
                      <c:pt idx="12">
                        <c:v>37652.548748739719</c:v>
                      </c:pt>
                      <c:pt idx="13">
                        <c:v>38825.887410958923</c:v>
                      </c:pt>
                      <c:pt idx="14">
                        <c:v>39820.43389079452</c:v>
                      </c:pt>
                      <c:pt idx="15">
                        <c:v>40419.985221945164</c:v>
                      </c:pt>
                      <c:pt idx="16">
                        <c:v>40791.453016821935</c:v>
                      </c:pt>
                      <c:pt idx="17">
                        <c:v>41114.544471315072</c:v>
                      </c:pt>
                      <c:pt idx="18">
                        <c:v>41383.954778547944</c:v>
                      </c:pt>
                      <c:pt idx="19">
                        <c:v>41038.447778219175</c:v>
                      </c:pt>
                      <c:pt idx="20">
                        <c:v>40000.939412986292</c:v>
                      </c:pt>
                      <c:pt idx="21">
                        <c:v>38905.803291150674</c:v>
                      </c:pt>
                      <c:pt idx="22">
                        <c:v>36786.458433068481</c:v>
                      </c:pt>
                      <c:pt idx="23">
                        <c:v>33675.462456082183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71A7-4232-9A87-72C934FBF80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'2018 - 2025 WHOLE YEAR'!$CK$2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'2018 - 2025 WHOLE YEAR'!$CK$3:$CK$26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32713.693784751023</c:v>
                      </c:pt>
                      <c:pt idx="1">
                        <c:v>31407.888954106875</c:v>
                      </c:pt>
                      <c:pt idx="2">
                        <c:v>30777.506924211983</c:v>
                      </c:pt>
                      <c:pt idx="3">
                        <c:v>30477.812787780585</c:v>
                      </c:pt>
                      <c:pt idx="4">
                        <c:v>30687.364752555903</c:v>
                      </c:pt>
                      <c:pt idx="5">
                        <c:v>31429.153569931761</c:v>
                      </c:pt>
                      <c:pt idx="6">
                        <c:v>33187.529865965618</c:v>
                      </c:pt>
                      <c:pt idx="7">
                        <c:v>35983.891610680141</c:v>
                      </c:pt>
                      <c:pt idx="8">
                        <c:v>37258.843020971857</c:v>
                      </c:pt>
                      <c:pt idx="9">
                        <c:v>33343.715697249208</c:v>
                      </c:pt>
                      <c:pt idx="10">
                        <c:v>28869.05145260123</c:v>
                      </c:pt>
                      <c:pt idx="11">
                        <c:v>27111.566244132464</c:v>
                      </c:pt>
                      <c:pt idx="12">
                        <c:v>26066.628621303731</c:v>
                      </c:pt>
                      <c:pt idx="13">
                        <c:v>25438.422119358704</c:v>
                      </c:pt>
                      <c:pt idx="14">
                        <c:v>25365.070102913651</c:v>
                      </c:pt>
                      <c:pt idx="15">
                        <c:v>25587.790763006484</c:v>
                      </c:pt>
                      <c:pt idx="16">
                        <c:v>26123.781335899297</c:v>
                      </c:pt>
                      <c:pt idx="17">
                        <c:v>28076.015891381601</c:v>
                      </c:pt>
                      <c:pt idx="18">
                        <c:v>33822.95620682327</c:v>
                      </c:pt>
                      <c:pt idx="19">
                        <c:v>38376.320988349915</c:v>
                      </c:pt>
                      <c:pt idx="20">
                        <c:v>39485.829583825929</c:v>
                      </c:pt>
                      <c:pt idx="21">
                        <c:v>38440.14681556607</c:v>
                      </c:pt>
                      <c:pt idx="22">
                        <c:v>36759.259177819491</c:v>
                      </c:pt>
                      <c:pt idx="23">
                        <c:v>34699.622137996179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1A7-4232-9A87-72C934FBF804}"/>
                  </c:ext>
                </c:extLst>
              </c15:ser>
            </c15:filteredLineSeries>
          </c:ext>
        </c:extLst>
      </c:lineChart>
      <c:catAx>
        <c:axId val="110995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99279"/>
        <c:crosses val="autoZero"/>
        <c:auto val="1"/>
        <c:lblAlgn val="ctr"/>
        <c:lblOffset val="100"/>
        <c:noMultiLvlLbl val="0"/>
      </c:catAx>
      <c:valAx>
        <c:axId val="110999279"/>
        <c:scaling>
          <c:orientation val="minMax"/>
          <c:max val="45000"/>
          <c:min val="2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Net Load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9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Average Inertia per</a:t>
            </a:r>
            <a:r>
              <a:rPr lang="en-US" b="1" baseline="0"/>
              <a:t>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'2018 - 2025 WHOLE YEAR'!$CO$2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YEAR'!$CO$3:$CO$26</c:f>
              <c:numCache>
                <c:formatCode>General</c:formatCode>
                <c:ptCount val="24"/>
                <c:pt idx="0">
                  <c:v>233.90181311369841</c:v>
                </c:pt>
                <c:pt idx="1">
                  <c:v>226.75976013278674</c:v>
                </c:pt>
                <c:pt idx="2">
                  <c:v>226.37540167280207</c:v>
                </c:pt>
                <c:pt idx="3">
                  <c:v>226.65365438219155</c:v>
                </c:pt>
                <c:pt idx="4">
                  <c:v>229.51623481835597</c:v>
                </c:pt>
                <c:pt idx="5">
                  <c:v>236.11808618821885</c:v>
                </c:pt>
                <c:pt idx="6">
                  <c:v>242.60795913506794</c:v>
                </c:pt>
                <c:pt idx="7">
                  <c:v>246.2176554109586</c:v>
                </c:pt>
                <c:pt idx="8">
                  <c:v>251.27387317698594</c:v>
                </c:pt>
                <c:pt idx="9">
                  <c:v>257.51446046328726</c:v>
                </c:pt>
                <c:pt idx="10">
                  <c:v>263.22063439534196</c:v>
                </c:pt>
                <c:pt idx="11">
                  <c:v>267.4936804542462</c:v>
                </c:pt>
                <c:pt idx="12">
                  <c:v>271.2721182109583</c:v>
                </c:pt>
                <c:pt idx="13">
                  <c:v>273.78813944520505</c:v>
                </c:pt>
                <c:pt idx="14">
                  <c:v>275.71318601753387</c:v>
                </c:pt>
                <c:pt idx="15">
                  <c:v>276.69022159123222</c:v>
                </c:pt>
                <c:pt idx="16">
                  <c:v>277.6673784868488</c:v>
                </c:pt>
                <c:pt idx="17">
                  <c:v>278.10998683397196</c:v>
                </c:pt>
                <c:pt idx="18">
                  <c:v>277.54584749232833</c:v>
                </c:pt>
                <c:pt idx="19">
                  <c:v>274.95387788767084</c:v>
                </c:pt>
                <c:pt idx="20">
                  <c:v>270.49192326383513</c:v>
                </c:pt>
                <c:pt idx="21">
                  <c:v>264.74714659315009</c:v>
                </c:pt>
                <c:pt idx="22">
                  <c:v>257.27992801260228</c:v>
                </c:pt>
                <c:pt idx="23">
                  <c:v>244.00336632821876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93-45FA-9F4A-B80586E89CC4}"/>
            </c:ext>
          </c:extLst>
        </c:ser>
        <c:ser>
          <c:idx val="2"/>
          <c:order val="2"/>
          <c:tx>
            <c:strRef>
              <c:f>'2018 - 2025 WHOLE YEAR'!$CP$2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E97132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YEAR'!$CP$3:$CP$26</c:f>
              <c:numCache>
                <c:formatCode>General</c:formatCode>
                <c:ptCount val="24"/>
                <c:pt idx="0">
                  <c:v>223.85011442950798</c:v>
                </c:pt>
                <c:pt idx="1">
                  <c:v>216.44267423051753</c:v>
                </c:pt>
                <c:pt idx="2">
                  <c:v>214.60576020219159</c:v>
                </c:pt>
                <c:pt idx="3">
                  <c:v>214.36760370928926</c:v>
                </c:pt>
                <c:pt idx="4">
                  <c:v>216.54484538825105</c:v>
                </c:pt>
                <c:pt idx="5">
                  <c:v>221.59920011338758</c:v>
                </c:pt>
                <c:pt idx="6">
                  <c:v>228.4946756038249</c:v>
                </c:pt>
                <c:pt idx="7">
                  <c:v>232.96292027021821</c:v>
                </c:pt>
                <c:pt idx="8">
                  <c:v>238.23605957103786</c:v>
                </c:pt>
                <c:pt idx="9">
                  <c:v>244.06260388797756</c:v>
                </c:pt>
                <c:pt idx="10">
                  <c:v>249.919058630054</c:v>
                </c:pt>
                <c:pt idx="11">
                  <c:v>255.58839537923436</c:v>
                </c:pt>
                <c:pt idx="12">
                  <c:v>259.72391044972647</c:v>
                </c:pt>
                <c:pt idx="13">
                  <c:v>262.41441770683002</c:v>
                </c:pt>
                <c:pt idx="14">
                  <c:v>264.49282118442568</c:v>
                </c:pt>
                <c:pt idx="15">
                  <c:v>266.10959782486287</c:v>
                </c:pt>
                <c:pt idx="16">
                  <c:v>267.11196928032729</c:v>
                </c:pt>
                <c:pt idx="17">
                  <c:v>267.47181725546375</c:v>
                </c:pt>
                <c:pt idx="18">
                  <c:v>267.40835529262239</c:v>
                </c:pt>
                <c:pt idx="19">
                  <c:v>265.09359769289563</c:v>
                </c:pt>
                <c:pt idx="20">
                  <c:v>261.42433672349665</c:v>
                </c:pt>
                <c:pt idx="21">
                  <c:v>255.64778826857867</c:v>
                </c:pt>
                <c:pt idx="22">
                  <c:v>247.50641109262241</c:v>
                </c:pt>
                <c:pt idx="23">
                  <c:v>233.38156678196697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93-45FA-9F4A-B80586E89CC4}"/>
            </c:ext>
          </c:extLst>
        </c:ser>
        <c:ser>
          <c:idx val="3"/>
          <c:order val="3"/>
          <c:tx>
            <c:strRef>
              <c:f>'2018 - 2025 WHOLE YEAR'!$CQ$2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YEAR'!$CQ$3:$CQ$26</c:f>
              <c:numCache>
                <c:formatCode>General</c:formatCode>
                <c:ptCount val="24"/>
                <c:pt idx="0">
                  <c:v>231.01674952335182</c:v>
                </c:pt>
                <c:pt idx="1">
                  <c:v>220.1128112786302</c:v>
                </c:pt>
                <c:pt idx="2">
                  <c:v>213.16232105219777</c:v>
                </c:pt>
                <c:pt idx="3">
                  <c:v>211.65642533178084</c:v>
                </c:pt>
                <c:pt idx="4">
                  <c:v>212.97051908219191</c:v>
                </c:pt>
                <c:pt idx="5">
                  <c:v>218.08102492054812</c:v>
                </c:pt>
                <c:pt idx="6">
                  <c:v>227.15760703205473</c:v>
                </c:pt>
                <c:pt idx="7">
                  <c:v>230.22753783342463</c:v>
                </c:pt>
                <c:pt idx="8">
                  <c:v>233.843631089589</c:v>
                </c:pt>
                <c:pt idx="9">
                  <c:v>238.62241234356162</c:v>
                </c:pt>
                <c:pt idx="10">
                  <c:v>244.57387557123275</c:v>
                </c:pt>
                <c:pt idx="11">
                  <c:v>251.63002210246583</c:v>
                </c:pt>
                <c:pt idx="12">
                  <c:v>257.18657271835599</c:v>
                </c:pt>
                <c:pt idx="13">
                  <c:v>261.13053044109586</c:v>
                </c:pt>
                <c:pt idx="14">
                  <c:v>263.79659625123281</c:v>
                </c:pt>
                <c:pt idx="15">
                  <c:v>265.73247424630154</c:v>
                </c:pt>
                <c:pt idx="16">
                  <c:v>267.5026580936987</c:v>
                </c:pt>
                <c:pt idx="17">
                  <c:v>268.54978110630134</c:v>
                </c:pt>
                <c:pt idx="18">
                  <c:v>269.11264381616434</c:v>
                </c:pt>
                <c:pt idx="19">
                  <c:v>268.85391894794515</c:v>
                </c:pt>
                <c:pt idx="20">
                  <c:v>267.29823431178079</c:v>
                </c:pt>
                <c:pt idx="21">
                  <c:v>264.20996356794529</c:v>
                </c:pt>
                <c:pt idx="22">
                  <c:v>258.41432671616451</c:v>
                </c:pt>
                <c:pt idx="23">
                  <c:v>247.7113905257531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93-45FA-9F4A-B80586E89CC4}"/>
            </c:ext>
          </c:extLst>
        </c:ser>
        <c:ser>
          <c:idx val="4"/>
          <c:order val="4"/>
          <c:tx>
            <c:strRef>
              <c:f>'2018 - 2025 WHOLE YEAR'!$CR$2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YEAR'!$CR$3:$CR$26</c:f>
              <c:numCache>
                <c:formatCode>General</c:formatCode>
                <c:ptCount val="24"/>
                <c:pt idx="0">
                  <c:v>242.21038787397256</c:v>
                </c:pt>
                <c:pt idx="1">
                  <c:v>230.14946921393425</c:v>
                </c:pt>
                <c:pt idx="2">
                  <c:v>225.65859159368117</c:v>
                </c:pt>
                <c:pt idx="3">
                  <c:v>224.68070633643848</c:v>
                </c:pt>
                <c:pt idx="4">
                  <c:v>225.71493701534243</c:v>
                </c:pt>
                <c:pt idx="5">
                  <c:v>228.97602308602742</c:v>
                </c:pt>
                <c:pt idx="6">
                  <c:v>235.04577925068494</c:v>
                </c:pt>
                <c:pt idx="7">
                  <c:v>238.52650215178062</c:v>
                </c:pt>
                <c:pt idx="8">
                  <c:v>240.97755400712342</c:v>
                </c:pt>
                <c:pt idx="9">
                  <c:v>244.44696238794535</c:v>
                </c:pt>
                <c:pt idx="10">
                  <c:v>249.26774810904095</c:v>
                </c:pt>
                <c:pt idx="11">
                  <c:v>255.23332439862989</c:v>
                </c:pt>
                <c:pt idx="12">
                  <c:v>261.04405717260278</c:v>
                </c:pt>
                <c:pt idx="13">
                  <c:v>265.74811450630165</c:v>
                </c:pt>
                <c:pt idx="14">
                  <c:v>269.50647457123301</c:v>
                </c:pt>
                <c:pt idx="15">
                  <c:v>272.74893704931526</c:v>
                </c:pt>
                <c:pt idx="16">
                  <c:v>275.57180318438361</c:v>
                </c:pt>
                <c:pt idx="17">
                  <c:v>277.84490189589036</c:v>
                </c:pt>
                <c:pt idx="18">
                  <c:v>279.45129535397268</c:v>
                </c:pt>
                <c:pt idx="19">
                  <c:v>279.85062714684921</c:v>
                </c:pt>
                <c:pt idx="20">
                  <c:v>278.69951687561638</c:v>
                </c:pt>
                <c:pt idx="21">
                  <c:v>275.84095393643815</c:v>
                </c:pt>
                <c:pt idx="22">
                  <c:v>269.02152655863028</c:v>
                </c:pt>
                <c:pt idx="23">
                  <c:v>256.04387393369853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93-45FA-9F4A-B80586E89CC4}"/>
            </c:ext>
          </c:extLst>
        </c:ser>
        <c:ser>
          <c:idx val="5"/>
          <c:order val="5"/>
          <c:tx>
            <c:strRef>
              <c:f>'2018 - 2025 WHOLE YEAR'!$CS$2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YEAR'!$CS$3:$CS$26</c:f>
              <c:numCache>
                <c:formatCode>General</c:formatCode>
                <c:ptCount val="24"/>
                <c:pt idx="0">
                  <c:v>252.87345160109601</c:v>
                </c:pt>
                <c:pt idx="1">
                  <c:v>244.8052827838797</c:v>
                </c:pt>
                <c:pt idx="2">
                  <c:v>242.50188625769204</c:v>
                </c:pt>
                <c:pt idx="3">
                  <c:v>242.04438525178074</c:v>
                </c:pt>
                <c:pt idx="4">
                  <c:v>243.2220593715067</c:v>
                </c:pt>
                <c:pt idx="5">
                  <c:v>246.06711944219148</c:v>
                </c:pt>
                <c:pt idx="6">
                  <c:v>249.75461900602738</c:v>
                </c:pt>
                <c:pt idx="7">
                  <c:v>251.8699810389042</c:v>
                </c:pt>
                <c:pt idx="8">
                  <c:v>253.14222710082188</c:v>
                </c:pt>
                <c:pt idx="9">
                  <c:v>253.81949877095894</c:v>
                </c:pt>
                <c:pt idx="10">
                  <c:v>254.67268464794492</c:v>
                </c:pt>
                <c:pt idx="11">
                  <c:v>257.45084676082217</c:v>
                </c:pt>
                <c:pt idx="12">
                  <c:v>261.22720490219189</c:v>
                </c:pt>
                <c:pt idx="13">
                  <c:v>264.99610017945218</c:v>
                </c:pt>
                <c:pt idx="14">
                  <c:v>268.53799897780817</c:v>
                </c:pt>
                <c:pt idx="15">
                  <c:v>272.2740925265752</c:v>
                </c:pt>
                <c:pt idx="16">
                  <c:v>275.93603799013715</c:v>
                </c:pt>
                <c:pt idx="17">
                  <c:v>278.64222363013693</c:v>
                </c:pt>
                <c:pt idx="18">
                  <c:v>280.43219893671244</c:v>
                </c:pt>
                <c:pt idx="19">
                  <c:v>281.59865069671241</c:v>
                </c:pt>
                <c:pt idx="20">
                  <c:v>281.8576944953424</c:v>
                </c:pt>
                <c:pt idx="21">
                  <c:v>280.11381010904103</c:v>
                </c:pt>
                <c:pt idx="22">
                  <c:v>274.40629894136987</c:v>
                </c:pt>
                <c:pt idx="23">
                  <c:v>263.6999519145204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93-45FA-9F4A-B80586E89CC4}"/>
            </c:ext>
          </c:extLst>
        </c:ser>
        <c:ser>
          <c:idx val="6"/>
          <c:order val="6"/>
          <c:tx>
            <c:strRef>
              <c:f>'2018 - 2025 WHOLE YEAR'!$CT$2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'2018 - 2025 WHOLE YEAR'!$CT$3:$CT$26</c:f>
              <c:numCache>
                <c:formatCode>General</c:formatCode>
                <c:ptCount val="24"/>
                <c:pt idx="0">
                  <c:v>258.09813593196708</c:v>
                </c:pt>
                <c:pt idx="1">
                  <c:v>250.7432060087194</c:v>
                </c:pt>
                <c:pt idx="2">
                  <c:v>247.77758613397265</c:v>
                </c:pt>
                <c:pt idx="3">
                  <c:v>247.48279293715842</c:v>
                </c:pt>
                <c:pt idx="4">
                  <c:v>248.04549720901633</c:v>
                </c:pt>
                <c:pt idx="5">
                  <c:v>249.56541790382499</c:v>
                </c:pt>
                <c:pt idx="6">
                  <c:v>251.03655166284136</c:v>
                </c:pt>
                <c:pt idx="7">
                  <c:v>252.0672992308744</c:v>
                </c:pt>
                <c:pt idx="8">
                  <c:v>252.75075260464482</c:v>
                </c:pt>
                <c:pt idx="9">
                  <c:v>251.96304479617496</c:v>
                </c:pt>
                <c:pt idx="10">
                  <c:v>250.27217305819647</c:v>
                </c:pt>
                <c:pt idx="11">
                  <c:v>250.53205621229509</c:v>
                </c:pt>
                <c:pt idx="12">
                  <c:v>252.00388044535504</c:v>
                </c:pt>
                <c:pt idx="13">
                  <c:v>254.16768207103823</c:v>
                </c:pt>
                <c:pt idx="14">
                  <c:v>257.3305504387979</c:v>
                </c:pt>
                <c:pt idx="15">
                  <c:v>261.41721949562861</c:v>
                </c:pt>
                <c:pt idx="16">
                  <c:v>266.79655788661194</c:v>
                </c:pt>
                <c:pt idx="17">
                  <c:v>271.03176074781408</c:v>
                </c:pt>
                <c:pt idx="18">
                  <c:v>274.00310651994533</c:v>
                </c:pt>
                <c:pt idx="19">
                  <c:v>276.14663729890702</c:v>
                </c:pt>
                <c:pt idx="20">
                  <c:v>277.27410499918045</c:v>
                </c:pt>
                <c:pt idx="21">
                  <c:v>276.64322800819679</c:v>
                </c:pt>
                <c:pt idx="22">
                  <c:v>273.33446327021846</c:v>
                </c:pt>
                <c:pt idx="23">
                  <c:v>266.05684433825144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93-45FA-9F4A-B80586E89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0248927"/>
        <c:axId val="130025084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'2018 - 2025 WHOLE YEAR'!$CN$2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'2018 - 2025 WHOLE YEAR'!$CN$3:$CN$26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231.27782248986261</c:v>
                      </c:pt>
                      <c:pt idx="1">
                        <c:v>224.76816309508177</c:v>
                      </c:pt>
                      <c:pt idx="2">
                        <c:v>224.69118957554934</c:v>
                      </c:pt>
                      <c:pt idx="3">
                        <c:v>225.18812814219154</c:v>
                      </c:pt>
                      <c:pt idx="4">
                        <c:v>227.36645087479411</c:v>
                      </c:pt>
                      <c:pt idx="5">
                        <c:v>233.59313435205434</c:v>
                      </c:pt>
                      <c:pt idx="6">
                        <c:v>239.88079252575281</c:v>
                      </c:pt>
                      <c:pt idx="7">
                        <c:v>243.67725412739682</c:v>
                      </c:pt>
                      <c:pt idx="8">
                        <c:v>249.46446354493114</c:v>
                      </c:pt>
                      <c:pt idx="9">
                        <c:v>256.74908096821861</c:v>
                      </c:pt>
                      <c:pt idx="10">
                        <c:v>261.92533015479376</c:v>
                      </c:pt>
                      <c:pt idx="11">
                        <c:v>266.03401423041021</c:v>
                      </c:pt>
                      <c:pt idx="12">
                        <c:v>269.07271320410882</c:v>
                      </c:pt>
                      <c:pt idx="13">
                        <c:v>271.59840340054717</c:v>
                      </c:pt>
                      <c:pt idx="14">
                        <c:v>273.39488901643773</c:v>
                      </c:pt>
                      <c:pt idx="15">
                        <c:v>274.67628216821839</c:v>
                      </c:pt>
                      <c:pt idx="16">
                        <c:v>275.82545434164325</c:v>
                      </c:pt>
                      <c:pt idx="17">
                        <c:v>276.17983529315018</c:v>
                      </c:pt>
                      <c:pt idx="18">
                        <c:v>275.62297570273915</c:v>
                      </c:pt>
                      <c:pt idx="19">
                        <c:v>273.12678298301284</c:v>
                      </c:pt>
                      <c:pt idx="20">
                        <c:v>268.83333709095808</c:v>
                      </c:pt>
                      <c:pt idx="21">
                        <c:v>263.58546787232802</c:v>
                      </c:pt>
                      <c:pt idx="22">
                        <c:v>255.4489343936979</c:v>
                      </c:pt>
                      <c:pt idx="23">
                        <c:v>242.35234513452016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8693-45FA-9F4A-B80586E89CC4}"/>
                  </c:ext>
                </c:extLst>
              </c15:ser>
            </c15:filteredLineSeries>
          </c:ext>
        </c:extLst>
      </c:lineChart>
      <c:catAx>
        <c:axId val="1300248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250847"/>
        <c:crosses val="autoZero"/>
        <c:auto val="1"/>
        <c:lblAlgn val="ctr"/>
        <c:lblOffset val="100"/>
        <c:noMultiLvlLbl val="0"/>
      </c:catAx>
      <c:valAx>
        <c:axId val="1300250847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Inertia (GW*s)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24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27A27-42FC-4B14-9FD8-64CAEA46702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F926-9B83-41D1-8857-A2021ABF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04B7B-5F70-4973-8CA6-A02BC8D715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9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DFE36-2DC6-127F-6B6B-30F1CB967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A1E54-C6AB-8474-6B36-7BFAF2BA6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18015-B56F-D325-A55B-B731437FA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337C7-3ABF-D513-ADED-3C885E96D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13A9-6F94-32A0-0AF2-461A6F5B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34440-E119-74CD-A777-5F33A59D2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EC2C-3A10-378B-477A-8EEFB24FA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51972-033D-B375-896B-5AD4693E1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8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88F1B-EE81-2CEE-4AFC-6974C0DB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160DB-41BA-FA3E-37EF-17A783034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6821A-DAA0-668C-14B4-393FECB8D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00AA5-8A9E-CD03-19F6-1D4140552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9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9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8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DC9F8-03B9-A3EE-A063-26D8B19A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F7F912-4847-950E-996C-59EFEF4DF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21EEC-5D24-C586-FED9-B3105E15B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C587C-9E20-C00F-1B96-0FB37721D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30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01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45409-E860-E02E-76D2-BAF35D09A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C0489-7E5D-DBBB-5F07-1FCB6AD8B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2747F-1824-8059-E90A-A848E70FD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428E6-30AE-D27C-F598-1D5AA2CD4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00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D89B-4706-499D-EDDF-7AABBC730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EB7E2-2A15-179C-44AE-464B0E126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40C79C-6DA7-0294-CEED-C6A94804E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F3F5-8569-7BCD-CF55-B55E15DBD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7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2596B-AB44-3934-54DB-D1B4F1701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6E462-792A-AFB1-A759-0626364DF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2B376-28AF-B386-24B0-869BA5878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50E86-9836-04F3-2BD6-802412BCE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9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75A6C-33E1-C324-1CEC-70046A872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AC8FF-87C2-F3CE-6E65-D2D8763C3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3A9BD-DA9B-F5FD-BCE1-196FD3DFD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A7982-3CB9-3C50-35FF-92F83B9BA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DDC7C-1101-B467-F7D6-2DBEEFB9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98783CFA-D144-FC84-F9C6-152F4A5CC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F464119-9EEC-DD00-08B3-025812588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1A67C-CF1C-9A14-6DE3-682EDE840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04B7B-5F70-4973-8CA6-A02BC8D715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6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0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66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408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447800"/>
            <a:ext cx="4724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sz="2400" b="1" dirty="0">
                <a:solidFill>
                  <a:srgbClr val="5B6770"/>
                </a:solidFill>
              </a:rPr>
              <a:t>ERCOT Annual Inertia Analysis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sz="2000" b="1" dirty="0">
                <a:solidFill>
                  <a:srgbClr val="5B6770"/>
                </a:solidFill>
              </a:rPr>
              <a:t>04/16/2025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sz="2000" b="1" dirty="0">
                <a:solidFill>
                  <a:srgbClr val="5B6770"/>
                </a:solidFill>
              </a:rPr>
              <a:t>PDCWG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dirty="0">
                <a:solidFill>
                  <a:srgbClr val="5B6770"/>
                </a:solidFill>
              </a:rPr>
              <a:t>ERCOT Operations Planning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1600" dirty="0">
              <a:solidFill>
                <a:srgbClr val="5B6770"/>
              </a:solidFill>
            </a:endParaRPr>
          </a:p>
          <a:p>
            <a:endParaRPr lang="en-US" sz="500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AI-generated content may be incorrect.">
            <a:extLst>
              <a:ext uri="{FF2B5EF4-FFF2-40B4-BE49-F238E27FC236}">
                <a16:creationId xmlns:a16="http://schemas.microsoft.com/office/drawing/2014/main" id="{9510540E-C291-AC0D-23B2-A7EF45010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1" y="1354633"/>
            <a:ext cx="8595377" cy="484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F7CBF-F1CF-41BF-BDD3-391FF07F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58850"/>
          </a:xfrm>
        </p:spPr>
        <p:txBody>
          <a:bodyPr/>
          <a:lstStyle/>
          <a:p>
            <a:r>
              <a:rPr lang="en-US" dirty="0"/>
              <a:t>Total Inertia by Group 2018-2024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A554-CB3D-4D8E-823B-6941F2DE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F6D4-0E19-35C7-DDE0-CAE8BF92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" y="956667"/>
            <a:ext cx="8595377" cy="79593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In 2024, less hours below 150 GW*s and more hours between 250 and 350 GW*s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3229D-AAED-9FB4-D5C3-EB9E41B56760}"/>
              </a:ext>
            </a:extLst>
          </p:cNvPr>
          <p:cNvSpPr/>
          <p:nvPr/>
        </p:nvSpPr>
        <p:spPr>
          <a:xfrm>
            <a:off x="4694524" y="2876062"/>
            <a:ext cx="2120491" cy="2753214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8F0C1-1758-52EB-3E05-4732B9542A36}"/>
              </a:ext>
            </a:extLst>
          </p:cNvPr>
          <p:cNvSpPr/>
          <p:nvPr/>
        </p:nvSpPr>
        <p:spPr>
          <a:xfrm>
            <a:off x="1400175" y="4724400"/>
            <a:ext cx="1333500" cy="9930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FAA7F948-E982-34DC-4631-C38D52E0E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5633"/>
            <a:ext cx="7116893" cy="3941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6339"/>
          </a:xfrm>
        </p:spPr>
        <p:txBody>
          <a:bodyPr/>
          <a:lstStyle/>
          <a:p>
            <a:r>
              <a:rPr lang="en-US" dirty="0"/>
              <a:t>Lowest 100 Hours of Total Inertia 2018-2024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B917D868-46AF-4309-A592-92AEB010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8773"/>
              </p:ext>
            </p:extLst>
          </p:nvPr>
        </p:nvGraphicFramePr>
        <p:xfrm>
          <a:off x="401652" y="5104828"/>
          <a:ext cx="841689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95">
                  <a:extLst>
                    <a:ext uri="{9D8B030D-6E8A-4147-A177-3AD203B41FA5}">
                      <a16:colId xmlns:a16="http://schemas.microsoft.com/office/drawing/2014/main" val="1797824685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936441022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383753268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4187853816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2291610768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257028808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819585593"/>
                    </a:ext>
                  </a:extLst>
                </a:gridCol>
                <a:gridCol w="724900">
                  <a:extLst>
                    <a:ext uri="{9D8B030D-6E8A-4147-A177-3AD203B41FA5}">
                      <a16:colId xmlns:a16="http://schemas.microsoft.com/office/drawing/2014/main" val="395609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Lowest Inertia Hour (GW*s)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100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Lowest Inertia Hour (GW*s)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63939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BAA90E-32E8-A5A2-026E-4943966DF363}"/>
              </a:ext>
            </a:extLst>
          </p:cNvPr>
          <p:cNvCxnSpPr>
            <a:cxnSpLocks/>
          </p:cNvCxnSpPr>
          <p:nvPr/>
        </p:nvCxnSpPr>
        <p:spPr>
          <a:xfrm flipH="1">
            <a:off x="6816925" y="2099721"/>
            <a:ext cx="394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EC2415-A0FB-6CC2-88C1-5F05AE41E609}"/>
              </a:ext>
            </a:extLst>
          </p:cNvPr>
          <p:cNvSpPr txBox="1">
            <a:spLocks/>
          </p:cNvSpPr>
          <p:nvPr/>
        </p:nvSpPr>
        <p:spPr>
          <a:xfrm>
            <a:off x="7211631" y="1828166"/>
            <a:ext cx="1775784" cy="543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rgbClr val="5B6770"/>
                </a:solidFill>
                <a:cs typeface="Times New Roman"/>
              </a:rPr>
              <a:t>Similar trends to 2020 and 2023</a:t>
            </a:r>
          </a:p>
        </p:txBody>
      </p:sp>
    </p:spTree>
    <p:extLst>
      <p:ext uri="{BB962C8B-B14F-4D97-AF65-F5344CB8AC3E}">
        <p14:creationId xmlns:p14="http://schemas.microsoft.com/office/powerpoint/2010/main" val="308613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519BF024-FDA9-62B2-B693-3BC038CDD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3" y="1101847"/>
            <a:ext cx="7365128" cy="465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3"/>
            <a:ext cx="8458200" cy="543110"/>
          </a:xfrm>
        </p:spPr>
        <p:txBody>
          <a:bodyPr/>
          <a:lstStyle/>
          <a:p>
            <a:r>
              <a:rPr lang="en-US" dirty="0"/>
              <a:t>Lowest 100 Net Load Hours 2018-2024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ED1115-2966-C269-0CE3-38237C5DB747}"/>
              </a:ext>
            </a:extLst>
          </p:cNvPr>
          <p:cNvCxnSpPr>
            <a:cxnSpLocks/>
          </p:cNvCxnSpPr>
          <p:nvPr/>
        </p:nvCxnSpPr>
        <p:spPr>
          <a:xfrm flipH="1">
            <a:off x="6843522" y="3107324"/>
            <a:ext cx="394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930D9-B183-642C-AC4A-75C604CE1338}"/>
              </a:ext>
            </a:extLst>
          </p:cNvPr>
          <p:cNvCxnSpPr>
            <a:cxnSpLocks/>
          </p:cNvCxnSpPr>
          <p:nvPr/>
        </p:nvCxnSpPr>
        <p:spPr>
          <a:xfrm flipH="1">
            <a:off x="6843522" y="3308902"/>
            <a:ext cx="394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C6252C-A1A3-E9D3-25CA-213A2568B66C}"/>
              </a:ext>
            </a:extLst>
          </p:cNvPr>
          <p:cNvSpPr txBox="1">
            <a:spLocks/>
          </p:cNvSpPr>
          <p:nvPr/>
        </p:nvSpPr>
        <p:spPr>
          <a:xfrm>
            <a:off x="7238228" y="2751596"/>
            <a:ext cx="1867672" cy="11133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rgbClr val="5B6770"/>
                </a:solidFill>
                <a:cs typeface="Times New Roman"/>
              </a:rPr>
              <a:t>Similar trends to 2022 and 2021 for the lowest 80 - 30 Net Load Hours</a:t>
            </a:r>
          </a:p>
        </p:txBody>
      </p:sp>
    </p:spTree>
    <p:extLst>
      <p:ext uri="{BB962C8B-B14F-4D97-AF65-F5344CB8AC3E}">
        <p14:creationId xmlns:p14="http://schemas.microsoft.com/office/powerpoint/2010/main" val="353242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A92-3779-4641-9CAF-7946B60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8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862D-D893-44FF-9F47-6E53D988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F04E-04E2-3C16-47B0-2FE49DE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Observation 1</a:t>
            </a:r>
          </a:p>
        </p:txBody>
      </p:sp>
    </p:spTree>
    <p:extLst>
      <p:ext uri="{BB962C8B-B14F-4D97-AF65-F5344CB8AC3E}">
        <p14:creationId xmlns:p14="http://schemas.microsoft.com/office/powerpoint/2010/main" val="347195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B0AD-B965-43BF-B8FA-E4C08A1C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0869"/>
          </a:xfrm>
        </p:spPr>
        <p:txBody>
          <a:bodyPr/>
          <a:lstStyle/>
          <a:p>
            <a:r>
              <a:rPr lang="en-US"/>
              <a:t>Correlation between Inertia and Net Load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0F0-5E6B-4DA4-8A1B-849E10C4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448B7-0FAC-8DF6-DB56-DA9CB4E95370}"/>
              </a:ext>
            </a:extLst>
          </p:cNvPr>
          <p:cNvSpPr txBox="1"/>
          <p:nvPr/>
        </p:nvSpPr>
        <p:spPr>
          <a:xfrm>
            <a:off x="876748" y="1108024"/>
            <a:ext cx="773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Inertia and net load exhibit a strong correlation</a:t>
            </a:r>
          </a:p>
        </p:txBody>
      </p:sp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57A5777E-DD98-D74A-99D2-3D269D436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1910588"/>
            <a:ext cx="8229616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5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6D32-7A35-4811-937E-29E8A4C0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07573"/>
          </a:xfrm>
        </p:spPr>
        <p:txBody>
          <a:bodyPr/>
          <a:lstStyle/>
          <a:p>
            <a:r>
              <a:rPr lang="en-US" dirty="0"/>
              <a:t>Net Load by Month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19B5-6AEA-43B0-8282-08D838DA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D88FD8-435E-4268-A160-71CE6BF6E59F}"/>
              </a:ext>
            </a:extLst>
          </p:cNvPr>
          <p:cNvSpPr txBox="1">
            <a:spLocks/>
          </p:cNvSpPr>
          <p:nvPr/>
        </p:nvSpPr>
        <p:spPr>
          <a:xfrm>
            <a:off x="768674" y="751255"/>
            <a:ext cx="7170469" cy="1815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In 2024, the average net load decreased in the months of June – Sep and Feb, where net load was less than last year and increased or experienced minimal change in the months of Oct – Jan</a:t>
            </a:r>
            <a:endParaRPr lang="en-US" sz="1700" dirty="0">
              <a:cs typeface="Times New Roman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>
                <a:cs typeface="Times New Roman"/>
              </a:rPr>
              <a:t>Net Load = Load – Wind Generation – Solar Generation</a:t>
            </a:r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B5F3C891-DFCE-DF80-B6F0-7599D3E0A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" y="1989056"/>
            <a:ext cx="8518986" cy="42594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ACB5CF-ED5D-9355-FD9F-24E10AA81846}"/>
              </a:ext>
            </a:extLst>
          </p:cNvPr>
          <p:cNvSpPr/>
          <p:nvPr/>
        </p:nvSpPr>
        <p:spPr>
          <a:xfrm>
            <a:off x="4295164" y="5759023"/>
            <a:ext cx="1893464" cy="2391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38B59-1510-D63E-D5DF-C6579A9353C3}"/>
              </a:ext>
            </a:extLst>
          </p:cNvPr>
          <p:cNvSpPr/>
          <p:nvPr/>
        </p:nvSpPr>
        <p:spPr>
          <a:xfrm>
            <a:off x="6433920" y="5759024"/>
            <a:ext cx="1399440" cy="239105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A7A437-E723-63D2-AF10-E3766B20C18D}"/>
              </a:ext>
            </a:extLst>
          </p:cNvPr>
          <p:cNvSpPr/>
          <p:nvPr/>
        </p:nvSpPr>
        <p:spPr>
          <a:xfrm>
            <a:off x="1652299" y="5759023"/>
            <a:ext cx="196821" cy="239106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28B157-0392-FE81-9621-E863D78F00CA}"/>
              </a:ext>
            </a:extLst>
          </p:cNvPr>
          <p:cNvSpPr/>
          <p:nvPr/>
        </p:nvSpPr>
        <p:spPr>
          <a:xfrm>
            <a:off x="2179357" y="5759023"/>
            <a:ext cx="196821" cy="2391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24C5-FB17-473A-933A-00E22951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19918"/>
          </a:xfrm>
        </p:spPr>
        <p:txBody>
          <a:bodyPr/>
          <a:lstStyle/>
          <a:p>
            <a:r>
              <a:rPr lang="en-US" dirty="0"/>
              <a:t>Total Inertia by Month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CCC67-3E74-4BD6-AF9B-EABB96C22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450B1D8E-ED66-B798-6D60-364F03535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2" y="1468073"/>
            <a:ext cx="8764238" cy="43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DB513-7050-DF79-98F6-445B1DC8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AC0E-FD64-6A95-03AB-AD2225B1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7080"/>
          </a:xfrm>
        </p:spPr>
        <p:txBody>
          <a:bodyPr/>
          <a:lstStyle/>
          <a:p>
            <a:r>
              <a:rPr lang="en-US" dirty="0"/>
              <a:t>Low Inertia Group (&lt; 150 GW*s) by Month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DE2D1-AB72-0450-D9CF-444E3E877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A4742C-AE0B-4DBC-CFD3-832B8298BAC4}"/>
              </a:ext>
            </a:extLst>
          </p:cNvPr>
          <p:cNvCxnSpPr/>
          <p:nvPr/>
        </p:nvCxnSpPr>
        <p:spPr>
          <a:xfrm>
            <a:off x="381000" y="3915786"/>
            <a:ext cx="84582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E0294A-FD2B-DD84-83C6-0B4A865D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20" y="701178"/>
            <a:ext cx="8085279" cy="67046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In the spring of 2024, inertia stayed roughly the same in the low inertia group, but net load decreased significantly</a:t>
            </a:r>
            <a:endParaRPr lang="en-US" sz="1600" dirty="0"/>
          </a:p>
        </p:txBody>
      </p: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3B8D809E-8747-AE1F-E42E-22E8935D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" y="3964766"/>
            <a:ext cx="8229616" cy="2276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784C6-3FA3-8F8F-898B-EF19FE62C91F}"/>
              </a:ext>
            </a:extLst>
          </p:cNvPr>
          <p:cNvSpPr/>
          <p:nvPr/>
        </p:nvSpPr>
        <p:spPr>
          <a:xfrm>
            <a:off x="2055303" y="5972961"/>
            <a:ext cx="1518407" cy="183861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art&#10;&#10;AI-generated content may be incorrect.">
            <a:extLst>
              <a:ext uri="{FF2B5EF4-FFF2-40B4-BE49-F238E27FC236}">
                <a16:creationId xmlns:a16="http://schemas.microsoft.com/office/drawing/2014/main" id="{2BDA48B0-A475-6086-B76E-24E16623C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1420624"/>
            <a:ext cx="8229616" cy="24461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498144-2219-4E3F-5537-2F55061D69CC}"/>
              </a:ext>
            </a:extLst>
          </p:cNvPr>
          <p:cNvSpPr/>
          <p:nvPr/>
        </p:nvSpPr>
        <p:spPr>
          <a:xfrm>
            <a:off x="1929469" y="3596058"/>
            <a:ext cx="1533368" cy="1622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A92-3779-4641-9CAF-7946B60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8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862D-D893-44FF-9F47-6E53D988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F04E-04E2-3C16-47B0-2FE49DE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Observation 2</a:t>
            </a:r>
          </a:p>
        </p:txBody>
      </p:sp>
    </p:spTree>
    <p:extLst>
      <p:ext uri="{BB962C8B-B14F-4D97-AF65-F5344CB8AC3E}">
        <p14:creationId xmlns:p14="http://schemas.microsoft.com/office/powerpoint/2010/main" val="174006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1C6DC-05D0-E011-6708-3907A3D9E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272-A3F0-80B4-C697-20D96453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19918"/>
          </a:xfrm>
        </p:spPr>
        <p:txBody>
          <a:bodyPr/>
          <a:lstStyle/>
          <a:p>
            <a:r>
              <a:rPr lang="en-US" dirty="0"/>
              <a:t>Average Net Load per Hour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88605-67D6-354D-C53B-6834C1A8F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6F3AD3-53E0-E9A0-28E3-201BBC91FCE5}"/>
              </a:ext>
            </a:extLst>
          </p:cNvPr>
          <p:cNvSpPr txBox="1">
            <a:spLocks/>
          </p:cNvSpPr>
          <p:nvPr/>
        </p:nvSpPr>
        <p:spPr>
          <a:xfrm>
            <a:off x="768674" y="751255"/>
            <a:ext cx="7170469" cy="1815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2024, the average net load per hour shifted its lowest net load from the early morning to the middle of the day.</a:t>
            </a:r>
          </a:p>
          <a:p>
            <a:r>
              <a:rPr lang="en-US" sz="1800" dirty="0">
                <a:cs typeface="Times New Roman"/>
              </a:rPr>
              <a:t>Likely due to the rapid increase in Solar Gen which saw an almost 10x growth in 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522EAF-50EF-CAE9-9814-0658A36D5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930128"/>
              </p:ext>
            </p:extLst>
          </p:nvPr>
        </p:nvGraphicFramePr>
        <p:xfrm>
          <a:off x="381000" y="2057399"/>
          <a:ext cx="8305800" cy="412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29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7488" y="802695"/>
            <a:ext cx="7375415" cy="285586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1600" dirty="0"/>
              <a:t>With the increasing integration of inverter-based resources (IBRs), fewer synchronous machines are online, potentially resulting in extended periods of lower overall system inertia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Higher system inertia → Lower RoCoF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Lower system inertia → Higher RoCoF</a:t>
            </a:r>
          </a:p>
          <a:p>
            <a:pPr algn="just">
              <a:defRPr/>
            </a:pPr>
            <a:r>
              <a:rPr lang="en-US" sz="1400" dirty="0"/>
              <a:t>With the implementation of Fast Frequency Response (FFR) the static value of 100 GW*s for Critical Inertia is more dynamic now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6F3C5-E264-4C18-3341-22439C614B2B}"/>
              </a:ext>
            </a:extLst>
          </p:cNvPr>
          <p:cNvGrpSpPr/>
          <p:nvPr/>
        </p:nvGrpSpPr>
        <p:grpSpPr>
          <a:xfrm>
            <a:off x="1054838" y="2669148"/>
            <a:ext cx="7034324" cy="3493523"/>
            <a:chOff x="862218" y="2257547"/>
            <a:chExt cx="7265956" cy="36303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218" y="2257547"/>
              <a:ext cx="7265956" cy="3630351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1706592" y="4890217"/>
              <a:ext cx="61722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99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597294" y="4518598"/>
              <a:ext cx="1390535" cy="371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5B6770"/>
                  </a:solidFill>
                </a:rPr>
                <a:t>UFLS trigger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260940"/>
            <a:ext cx="8305800" cy="411162"/>
          </a:xfrm>
        </p:spPr>
        <p:txBody>
          <a:bodyPr/>
          <a:lstStyle/>
          <a:p>
            <a:r>
              <a:rPr lang="en-US" sz="2400" dirty="0"/>
              <a:t>Effect of Synchronous Inertia on System Frequency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E13EDEC-671F-7C94-5D19-48317378B74C}"/>
              </a:ext>
            </a:extLst>
          </p:cNvPr>
          <p:cNvSpPr txBox="1">
            <a:spLocks/>
          </p:cNvSpPr>
          <p:nvPr/>
        </p:nvSpPr>
        <p:spPr>
          <a:xfrm>
            <a:off x="5614738" y="6162671"/>
            <a:ext cx="3224462" cy="318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1200" dirty="0"/>
              <a:t>RoCoF: Rate of Change of Frequency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411055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9B01-65F9-0157-A3EB-C8777439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648C-6E4F-5CC0-C76A-77D60EE7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83982"/>
            <a:ext cx="8458200" cy="619918"/>
          </a:xfrm>
        </p:spPr>
        <p:txBody>
          <a:bodyPr/>
          <a:lstStyle/>
          <a:p>
            <a:r>
              <a:rPr lang="en-US" dirty="0"/>
              <a:t>Average Inertia per Hour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D34D7-5C79-0C2A-D345-1C334CBEE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B598-08AE-6D9F-5C8B-23E9C034EE4A}"/>
              </a:ext>
            </a:extLst>
          </p:cNvPr>
          <p:cNvSpPr txBox="1">
            <a:spLocks/>
          </p:cNvSpPr>
          <p:nvPr/>
        </p:nvSpPr>
        <p:spPr>
          <a:xfrm>
            <a:off x="768674" y="751255"/>
            <a:ext cx="7170469" cy="1815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2024, lowest hours of inertia have moved from the night hours to the middle of the day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885F91-DAFD-4CC9-CDBD-A080472A7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024723"/>
              </p:ext>
            </p:extLst>
          </p:nvPr>
        </p:nvGraphicFramePr>
        <p:xfrm>
          <a:off x="342898" y="1473740"/>
          <a:ext cx="8343901" cy="470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85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434F2-4E29-E9EE-84C3-2957EEC41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7649-46F1-979B-F50F-3D44F99A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8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8F29C-A172-5B54-F490-61C4BCA60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E41D-F624-24CE-CEB7-5A822D87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Observation 3</a:t>
            </a:r>
          </a:p>
        </p:txBody>
      </p:sp>
    </p:spTree>
    <p:extLst>
      <p:ext uri="{BB962C8B-B14F-4D97-AF65-F5344CB8AC3E}">
        <p14:creationId xmlns:p14="http://schemas.microsoft.com/office/powerpoint/2010/main" val="780013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B0AD-B965-43BF-B8FA-E4C08A1C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0869"/>
          </a:xfrm>
        </p:spPr>
        <p:txBody>
          <a:bodyPr/>
          <a:lstStyle/>
          <a:p>
            <a:r>
              <a:rPr lang="en-US" dirty="0"/>
              <a:t>Correlation between CC Generation and Total Inertia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0F0-5E6B-4DA4-8A1B-849E10C4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448B7-0FAC-8DF6-DB56-DA9CB4E95370}"/>
              </a:ext>
            </a:extLst>
          </p:cNvPr>
          <p:cNvSpPr txBox="1"/>
          <p:nvPr/>
        </p:nvSpPr>
        <p:spPr>
          <a:xfrm>
            <a:off x="705074" y="1150949"/>
            <a:ext cx="773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CC Generation and Total Inertia exhibit a strong correlation</a:t>
            </a:r>
          </a:p>
        </p:txBody>
      </p:sp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DBE35157-7DDB-0ED7-9BB2-0AA9A11C5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1736522"/>
            <a:ext cx="8229616" cy="42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24C5-FB17-473A-933A-00E22951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19918"/>
          </a:xfrm>
        </p:spPr>
        <p:txBody>
          <a:bodyPr/>
          <a:lstStyle/>
          <a:p>
            <a:r>
              <a:rPr lang="en-US" dirty="0"/>
              <a:t>Total Inertia by Unit Type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CCC67-3E74-4BD6-AF9B-EABB96C22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4CA640C9-D7D7-2BF8-F641-4D901E2C6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3" y="774029"/>
            <a:ext cx="7964913" cy="2654971"/>
          </a:xfrm>
          <a:prstGeom prst="rect">
            <a:avLst/>
          </a:prstGeom>
        </p:spPr>
      </p:pic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BB910F4D-D297-3D05-1254-27B32BD8C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3" y="3539956"/>
            <a:ext cx="7964914" cy="265497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5C6BDA-5852-4213-C4C6-B955EB7026B3}"/>
              </a:ext>
            </a:extLst>
          </p:cNvPr>
          <p:cNvCxnSpPr/>
          <p:nvPr/>
        </p:nvCxnSpPr>
        <p:spPr>
          <a:xfrm>
            <a:off x="220579" y="3529263"/>
            <a:ext cx="8702842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2076EF-7858-1999-0AB3-E12BBA7DB2B9}"/>
              </a:ext>
            </a:extLst>
          </p:cNvPr>
          <p:cNvSpPr/>
          <p:nvPr/>
        </p:nvSpPr>
        <p:spPr>
          <a:xfrm>
            <a:off x="1210962" y="850672"/>
            <a:ext cx="922638" cy="5401737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272D-C00A-46FB-AD75-2A146A27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7080"/>
          </a:xfrm>
        </p:spPr>
        <p:txBody>
          <a:bodyPr/>
          <a:lstStyle/>
          <a:p>
            <a:r>
              <a:rPr lang="en-US" dirty="0"/>
              <a:t>CC Generation in Low Inertia Period by Month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C1C7-B775-42E9-AF6C-0AB0AE582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FE253-2F13-49D6-89E6-D2DE5365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003366"/>
            <a:ext cx="8086165" cy="73915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In the spring of 2024 (Mar-Apr), CC Generation decreased compared to Spring 2023 during the low inertia period</a:t>
            </a:r>
            <a:endParaRPr lang="en-US" sz="1600" dirty="0"/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2E023B30-D586-3642-B5F9-0A68DECD7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9" y="2268738"/>
            <a:ext cx="8229616" cy="3474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23E3ED-1D47-1058-877C-969EFE5C4E07}"/>
              </a:ext>
            </a:extLst>
          </p:cNvPr>
          <p:cNvSpPr/>
          <p:nvPr/>
        </p:nvSpPr>
        <p:spPr>
          <a:xfrm>
            <a:off x="2545773" y="5313918"/>
            <a:ext cx="1076152" cy="278718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17" y="1027634"/>
            <a:ext cx="8047615" cy="479718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Lowest system inertia in 2024 was 129.9 GW*s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2024 experienced less hours below 150 GW*s and more hours between 250 and 350 GW*s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In 2024, the average inertia decreased in the months of June – Sep and Feb, where inertia was less than last year and increased or experienced minimal change in the months of Oct – Jan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In 2024, combined cycles experienced similar contributions during our lowest system-wide inertia hours as seen in the previous year but at a lower dispatch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Lastly, our lowest hours of inertia have moved from the night hours to the middle of the day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High growth in solar generation</a:t>
            </a:r>
          </a:p>
          <a:p>
            <a:pPr marL="0" indent="0">
              <a:spcAft>
                <a:spcPts val="800"/>
              </a:spcAft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E602F-4DB8-6A08-CC1B-1069F35E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281C-91A8-2B09-CC31-CD75496F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19918"/>
          </a:xfrm>
        </p:spPr>
        <p:txBody>
          <a:bodyPr/>
          <a:lstStyle/>
          <a:p>
            <a:r>
              <a:rPr lang="en-US" dirty="0"/>
              <a:t>Low Inertia by Month 2020-2025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046C-F3F7-3851-5961-942A431D4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1FF18C-320B-DC3F-25DF-AD8AB11E0ECA}"/>
              </a:ext>
            </a:extLst>
          </p:cNvPr>
          <p:cNvSpPr txBox="1"/>
          <p:nvPr/>
        </p:nvSpPr>
        <p:spPr>
          <a:xfrm>
            <a:off x="381000" y="766537"/>
            <a:ext cx="84581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year as of April 1st, 2025, we have experienced 148 hours under 150 GW*s of Inertia. 140 of those hours happened in March.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1900" dirty="0"/>
              <a:t>2024: </a:t>
            </a:r>
            <a:r>
              <a:rPr lang="en-US" sz="1900" dirty="0">
                <a:solidFill>
                  <a:srgbClr val="FF0000"/>
                </a:solidFill>
              </a:rPr>
              <a:t>120	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2023: 165	2022: 492	2021: 417          </a:t>
            </a:r>
            <a:r>
              <a:rPr lang="en-US" sz="1900" dirty="0"/>
              <a:t>2020:</a:t>
            </a:r>
            <a:r>
              <a:rPr lang="en-US" sz="1900" dirty="0">
                <a:solidFill>
                  <a:srgbClr val="FF0000"/>
                </a:solidFill>
              </a:rPr>
              <a:t>147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lowest inertia happened 3/18/2025 12:00 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118.3 GW*s.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298 FFR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92 GW*s – Critical Inertia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552D9412-66DD-8627-A14B-DA2C61DF0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" y="3573360"/>
            <a:ext cx="9097645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you! </a:t>
            </a:r>
          </a:p>
        </p:txBody>
      </p:sp>
      <p:pic>
        <p:nvPicPr>
          <p:cNvPr id="10242" name="Picture 2" descr="Question Mark - Wh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49" y="1386682"/>
            <a:ext cx="2384425" cy="29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572FC4-BF61-4FF7-83F3-6E5444A2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6"/>
            <a:ext cx="8534400" cy="4797183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957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CEB5-EA3E-24FE-13E0-57C9DEDE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D25480-972F-DA19-5E61-725F64061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6"/>
            <a:ext cx="8534400" cy="4797183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Appendix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33E440-4A08-84F3-A82F-796D1DF7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4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B2C6-E00C-21BC-3956-AABA9BDA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442A-E14D-6059-AC90-5A8300CC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7080"/>
          </a:xfrm>
        </p:spPr>
        <p:txBody>
          <a:bodyPr/>
          <a:lstStyle/>
          <a:p>
            <a:r>
              <a:rPr lang="en-US" dirty="0"/>
              <a:t>Average Net Load by Hour 2019-2025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D0D3-CD2B-92F9-CE0C-B17AF9065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2A3CD-60F8-213C-60CD-01B5AC17B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78" y="720762"/>
            <a:ext cx="5576443" cy="349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19DBB-FE00-F0BF-003E-BB738FB3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7" y="1212115"/>
            <a:ext cx="4041348" cy="24163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E5F63-F265-BE15-B7AF-D5F80C976F2E}"/>
              </a:ext>
            </a:extLst>
          </p:cNvPr>
          <p:cNvCxnSpPr/>
          <p:nvPr/>
        </p:nvCxnSpPr>
        <p:spPr>
          <a:xfrm>
            <a:off x="364777" y="3643411"/>
            <a:ext cx="84582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8357F-3F52-F2B2-4556-B2F21D2D072E}"/>
              </a:ext>
            </a:extLst>
          </p:cNvPr>
          <p:cNvCxnSpPr>
            <a:cxnSpLocks/>
          </p:cNvCxnSpPr>
          <p:nvPr/>
        </p:nvCxnSpPr>
        <p:spPr>
          <a:xfrm>
            <a:off x="4552546" y="1148252"/>
            <a:ext cx="0" cy="50288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799BF63-23A8-5888-9B44-2D1612D96A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04" b="-1"/>
          <a:stretch/>
        </p:blipFill>
        <p:spPr>
          <a:xfrm>
            <a:off x="4620335" y="1212114"/>
            <a:ext cx="4119982" cy="23891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85580E-3EC8-48BC-CA8F-77F294751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16" y="3707453"/>
            <a:ext cx="4242890" cy="25546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FC2FA6-FF98-FE55-B2EE-E8856A3D0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3707363"/>
            <a:ext cx="4242889" cy="25368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D166E05-E37C-CF66-953F-CD0053151ED6}"/>
              </a:ext>
            </a:extLst>
          </p:cNvPr>
          <p:cNvSpPr txBox="1"/>
          <p:nvPr/>
        </p:nvSpPr>
        <p:spPr>
          <a:xfrm>
            <a:off x="4285856" y="6192058"/>
            <a:ext cx="807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Hour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AB9124-4488-1796-312C-F175D45B3360}"/>
              </a:ext>
            </a:extLst>
          </p:cNvPr>
          <p:cNvSpPr txBox="1"/>
          <p:nvPr/>
        </p:nvSpPr>
        <p:spPr>
          <a:xfrm rot="16200000">
            <a:off x="-281063" y="3362015"/>
            <a:ext cx="911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Net Load</a:t>
            </a:r>
          </a:p>
        </p:txBody>
      </p:sp>
    </p:spTree>
    <p:extLst>
      <p:ext uri="{BB962C8B-B14F-4D97-AF65-F5344CB8AC3E}">
        <p14:creationId xmlns:p14="http://schemas.microsoft.com/office/powerpoint/2010/main" val="322894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41626"/>
          </a:xfrm>
        </p:spPr>
        <p:txBody>
          <a:bodyPr/>
          <a:lstStyle/>
          <a:p>
            <a:r>
              <a:rPr lang="en-US" dirty="0"/>
              <a:t>Inertia Calculation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934667"/>
            <a:ext cx="8221133" cy="1464455"/>
          </a:xfrm>
        </p:spPr>
        <p:txBody>
          <a:bodyPr/>
          <a:lstStyle/>
          <a:p>
            <a:pPr algn="just"/>
            <a:r>
              <a:rPr lang="en-US" sz="1600" dirty="0">
                <a:cs typeface="Times New Roman"/>
              </a:rPr>
              <a:t>In 2013, as instantaneous wind power penetration reached </a:t>
            </a:r>
            <a:r>
              <a:rPr lang="en-US" sz="1600" b="1" u="sng" dirty="0">
                <a:cs typeface="Times New Roman"/>
              </a:rPr>
              <a:t>30%</a:t>
            </a:r>
            <a:r>
              <a:rPr lang="en-US" sz="1600" dirty="0">
                <a:cs typeface="Times New Roman"/>
              </a:rPr>
              <a:t>, ERCOT started analyzing impacts of IBR on system inertia</a:t>
            </a:r>
          </a:p>
          <a:p>
            <a:pPr algn="just"/>
            <a:endParaRPr lang="en-US" sz="1600" dirty="0">
              <a:cs typeface="Times New Roman"/>
            </a:endParaRPr>
          </a:p>
          <a:p>
            <a:pPr algn="just"/>
            <a:r>
              <a:rPr lang="en-US" sz="1600" dirty="0">
                <a:cs typeface="Times New Roman"/>
              </a:rPr>
              <a:t>In 2015, ERCOT implemented a real-time inertia calculation using inertia parameters of each individual synchronous generator and its status (on/off) telemetry</a:t>
            </a:r>
            <a:endParaRPr lang="en-US" sz="1800" dirty="0">
              <a:cs typeface="Times New Roman"/>
            </a:endParaRPr>
          </a:p>
          <a:p>
            <a:pPr algn="just"/>
            <a:endParaRPr lang="en-US" sz="1800" dirty="0">
              <a:cs typeface="Times New Roman"/>
            </a:endParaRPr>
          </a:p>
          <a:p>
            <a:pPr marL="0" indent="0" algn="just">
              <a:buNone/>
            </a:pPr>
            <a:endParaRPr lang="en-US" sz="1800" dirty="0">
              <a:cs typeface="Times New Roman"/>
            </a:endParaRPr>
          </a:p>
          <a:p>
            <a:pPr marL="0" indent="0" algn="just">
              <a:buNone/>
            </a:pPr>
            <a:endParaRPr lang="en-US" sz="1800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38738" y="2452612"/>
                <a:ext cx="3066523" cy="374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US" sz="17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7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𝑀𝑉𝐴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𝐺𝑊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7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738" y="2452612"/>
                <a:ext cx="3066523" cy="374654"/>
              </a:xfrm>
              <a:prstGeom prst="rect">
                <a:avLst/>
              </a:prstGeom>
              <a:blipFill>
                <a:blip r:embed="rId3"/>
                <a:stretch>
                  <a:fillRect t="-104839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38200" y="2857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where I is the set of online synchronous generators or condensers,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MVA</a:t>
            </a:r>
            <a:r>
              <a:rPr lang="en-US" sz="1200" i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is MVA base of on-line synchronous generator or synchronous condenser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, and H</a:t>
            </a:r>
            <a:r>
              <a:rPr lang="en-US" sz="12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is inertia constant for on-line generator or synchronous condenser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in a system (in seconds on machine MVA</a:t>
            </a:r>
            <a:r>
              <a:rPr lang="en-US" sz="12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460E8A-D4E3-BEB6-DDC4-0A46B34F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4608552"/>
            <a:ext cx="6816436" cy="16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8E7F6A-DFEB-9632-E6CA-B77C14307C32}"/>
              </a:ext>
            </a:extLst>
          </p:cNvPr>
          <p:cNvSpPr txBox="1">
            <a:spLocks/>
          </p:cNvSpPr>
          <p:nvPr/>
        </p:nvSpPr>
        <p:spPr>
          <a:xfrm>
            <a:off x="381000" y="3621146"/>
            <a:ext cx="8221133" cy="8334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400" dirty="0"/>
              <a:t>Monitor grid conditions closely when system inertia &lt; 120 GW*s</a:t>
            </a:r>
          </a:p>
          <a:p>
            <a:pPr algn="just">
              <a:defRPr/>
            </a:pPr>
            <a:r>
              <a:rPr lang="en-US" sz="1400" dirty="0"/>
              <a:t>Take Actions when system inertia &lt; 105 GW*s</a:t>
            </a:r>
          </a:p>
          <a:p>
            <a:pPr lvl="1" algn="just">
              <a:defRPr/>
            </a:pPr>
            <a:r>
              <a:rPr lang="en-US" sz="1400" dirty="0"/>
              <a:t>Target increasing system inertia &gt;= 105 GW*s</a:t>
            </a:r>
          </a:p>
          <a:p>
            <a:pPr algn="just"/>
            <a:endParaRPr lang="en-US" sz="1800" dirty="0">
              <a:cs typeface="Times New Roman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cs typeface="Times New Roman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031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752C-09BE-C9A2-7AF7-667FD1749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193D-DE63-FB82-7E8B-3E70754B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7080"/>
          </a:xfrm>
        </p:spPr>
        <p:txBody>
          <a:bodyPr/>
          <a:lstStyle/>
          <a:p>
            <a:r>
              <a:rPr lang="en-US" dirty="0"/>
              <a:t>Average Inertia by Hour 2019-2025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5F71-FCAC-98F3-2E91-45F08D84A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F447B3-A3CC-19CD-9699-59C0A27C861F}"/>
              </a:ext>
            </a:extLst>
          </p:cNvPr>
          <p:cNvCxnSpPr/>
          <p:nvPr/>
        </p:nvCxnSpPr>
        <p:spPr>
          <a:xfrm>
            <a:off x="364777" y="3643411"/>
            <a:ext cx="84582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5C5B05-9B46-A9C8-1573-3C08287F3598}"/>
              </a:ext>
            </a:extLst>
          </p:cNvPr>
          <p:cNvCxnSpPr>
            <a:cxnSpLocks/>
          </p:cNvCxnSpPr>
          <p:nvPr/>
        </p:nvCxnSpPr>
        <p:spPr>
          <a:xfrm>
            <a:off x="4552546" y="1148252"/>
            <a:ext cx="0" cy="50288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CB63666-2941-AC80-2D96-8918EF7E079A}"/>
              </a:ext>
            </a:extLst>
          </p:cNvPr>
          <p:cNvSpPr txBox="1"/>
          <p:nvPr/>
        </p:nvSpPr>
        <p:spPr>
          <a:xfrm>
            <a:off x="4285856" y="6192058"/>
            <a:ext cx="807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Hour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8F688F-6399-5BB7-7093-A1B4DC7D890B}"/>
              </a:ext>
            </a:extLst>
          </p:cNvPr>
          <p:cNvSpPr txBox="1"/>
          <p:nvPr/>
        </p:nvSpPr>
        <p:spPr>
          <a:xfrm rot="16200000">
            <a:off x="-451186" y="3191891"/>
            <a:ext cx="1252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Inertia (GW*s)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61B5C-B257-CB49-FA81-AAD3661A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5" y="1103982"/>
            <a:ext cx="4200217" cy="249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A1E99-D59E-5A8D-566D-CEADC875A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1" y="1067176"/>
            <a:ext cx="4229100" cy="2532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71B93-5BC9-A188-E222-C1CF672A2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7" y="3705373"/>
            <a:ext cx="4168066" cy="2507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0859B-0A75-598C-BB44-6D7B0D280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01" y="3710237"/>
            <a:ext cx="4229100" cy="2514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E9F42C-73A1-FE47-CAC5-847E8DDE4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71" y="702268"/>
            <a:ext cx="5574949" cy="3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29CCA-474A-00AF-8BB1-1701E425F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6941-A5E8-F6DB-6576-523D7D01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19918"/>
          </a:xfrm>
        </p:spPr>
        <p:txBody>
          <a:bodyPr/>
          <a:lstStyle/>
          <a:p>
            <a:r>
              <a:rPr lang="en-US" sz="2300" dirty="0"/>
              <a:t>Gas Prices 2022 - 2025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AF358-0E35-137C-8749-2A3AB58C6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F365B-3D42-0E66-E21F-E112102B5151}"/>
              </a:ext>
            </a:extLst>
          </p:cNvPr>
          <p:cNvSpPr txBox="1"/>
          <p:nvPr/>
        </p:nvSpPr>
        <p:spPr>
          <a:xfrm>
            <a:off x="4668819" y="6147876"/>
            <a:ext cx="3711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/>
              <a:t>Source: Macrotrends (Natural Gas Prices)</a:t>
            </a:r>
          </a:p>
        </p:txBody>
      </p:sp>
      <p:pic>
        <p:nvPicPr>
          <p:cNvPr id="11" name="Picture 10" descr="Chart, line chart&#10;&#10;AI-generated content may be incorrect.">
            <a:extLst>
              <a:ext uri="{FF2B5EF4-FFF2-40B4-BE49-F238E27FC236}">
                <a16:creationId xmlns:a16="http://schemas.microsoft.com/office/drawing/2014/main" id="{E99FC447-D744-DE3C-60E8-17C7BD47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6" y="1085523"/>
            <a:ext cx="7297168" cy="46869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BE5115-906D-C049-B068-F73D60541DB6}"/>
              </a:ext>
            </a:extLst>
          </p:cNvPr>
          <p:cNvSpPr/>
          <p:nvPr/>
        </p:nvSpPr>
        <p:spPr>
          <a:xfrm>
            <a:off x="5243119" y="1085523"/>
            <a:ext cx="2909007" cy="4467989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CA71F3-8037-EB05-8840-E0290723A05D}"/>
              </a:ext>
            </a:extLst>
          </p:cNvPr>
          <p:cNvSpPr txBox="1"/>
          <p:nvPr/>
        </p:nvSpPr>
        <p:spPr>
          <a:xfrm>
            <a:off x="6304724" y="2513802"/>
            <a:ext cx="127053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March 2025</a:t>
            </a:r>
          </a:p>
          <a:p>
            <a:pPr algn="ctr"/>
            <a:r>
              <a:rPr lang="en-US" sz="1400" dirty="0"/>
              <a:t>$4.11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10C540-8896-B531-A7DE-5651926C5982}"/>
              </a:ext>
            </a:extLst>
          </p:cNvPr>
          <p:cNvCxnSpPr>
            <a:cxnSpLocks/>
          </p:cNvCxnSpPr>
          <p:nvPr/>
        </p:nvCxnSpPr>
        <p:spPr>
          <a:xfrm>
            <a:off x="7575259" y="2852257"/>
            <a:ext cx="576867" cy="336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6712AD-BE58-99F4-4807-C96FE2D63E69}"/>
              </a:ext>
            </a:extLst>
          </p:cNvPr>
          <p:cNvSpPr txBox="1"/>
          <p:nvPr/>
        </p:nvSpPr>
        <p:spPr>
          <a:xfrm>
            <a:off x="3747480" y="5030292"/>
            <a:ext cx="1270535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March 2024</a:t>
            </a:r>
          </a:p>
          <a:p>
            <a:pPr algn="ctr"/>
            <a:r>
              <a:rPr lang="en-US" sz="1400" dirty="0"/>
              <a:t>$1.57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CF200-1FA9-2F95-0E63-EE1A60210F3F}"/>
              </a:ext>
            </a:extLst>
          </p:cNvPr>
          <p:cNvCxnSpPr>
            <a:cxnSpLocks/>
          </p:cNvCxnSpPr>
          <p:nvPr/>
        </p:nvCxnSpPr>
        <p:spPr>
          <a:xfrm>
            <a:off x="5018015" y="5310012"/>
            <a:ext cx="829112" cy="2312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1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05BA-4942-3A1C-5175-0A899472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06FABC-73A0-CB17-FF73-2B1C631F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88" y="802696"/>
            <a:ext cx="7375415" cy="262630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1800" b="1" dirty="0"/>
              <a:t>What is FFR? </a:t>
            </a:r>
          </a:p>
          <a:p>
            <a:pPr lvl="1" algn="just">
              <a:defRPr/>
            </a:pPr>
            <a:r>
              <a:rPr lang="en-US" sz="1800" dirty="0"/>
              <a:t>The automatic deployment and provision by a Resource of their obligated response within 15 cycles after </a:t>
            </a:r>
            <a:r>
              <a:rPr lang="en-US" sz="1800" b="1" u="sng" dirty="0"/>
              <a:t>frequency meets or drops below 59.85HZ. </a:t>
            </a:r>
            <a:r>
              <a:rPr lang="en-US" sz="1800" dirty="0"/>
              <a:t>Resources must be capable of sustaining their obligated response for </a:t>
            </a:r>
            <a:r>
              <a:rPr lang="en-US" sz="1800" b="1" u="sng" dirty="0"/>
              <a:t>at least 15 minutes.</a:t>
            </a:r>
          </a:p>
          <a:p>
            <a:pPr lvl="1" algn="just">
              <a:defRPr/>
            </a:pPr>
            <a:endParaRPr lang="en-US" sz="1800" b="1" u="sng" dirty="0"/>
          </a:p>
          <a:p>
            <a:pPr algn="just">
              <a:defRPr/>
            </a:pPr>
            <a:r>
              <a:rPr lang="en-US" sz="1800" dirty="0"/>
              <a:t>Studies indicate that </a:t>
            </a:r>
            <a:r>
              <a:rPr lang="en-US" sz="1800" i="1" dirty="0"/>
              <a:t>FFR can help reduce the minimum level of Inertia at which ERCOT grid can operate reliably.</a:t>
            </a:r>
          </a:p>
          <a:p>
            <a:pPr algn="just">
              <a:defRPr/>
            </a:pPr>
            <a:endParaRPr lang="en-US" sz="1800" b="1" i="1" u="sng" dirty="0"/>
          </a:p>
          <a:p>
            <a:pPr algn="just">
              <a:defRPr/>
            </a:pPr>
            <a:endParaRPr lang="en-US" sz="1800" b="1" u="sng" dirty="0"/>
          </a:p>
          <a:p>
            <a:pPr lvl="1" algn="just">
              <a:defRPr/>
            </a:pPr>
            <a:endParaRPr lang="en-US" sz="1800" b="1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C0A96-1220-F59A-C669-5C34501445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5E5631-32E2-1BAF-A398-6F9CC9C9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0940"/>
            <a:ext cx="8305800" cy="411162"/>
          </a:xfrm>
        </p:spPr>
        <p:txBody>
          <a:bodyPr/>
          <a:lstStyle/>
          <a:p>
            <a:r>
              <a:rPr lang="en-US" sz="2400" dirty="0"/>
              <a:t>Fast Frequency Response (FFR) </a:t>
            </a:r>
            <a:r>
              <a:rPr lang="en-US" sz="1800" dirty="0"/>
              <a:t>Added in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0EE96C-18EE-F7E9-CCBC-07FBE6CA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14" y="3275213"/>
            <a:ext cx="5854171" cy="30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365918"/>
          </a:xfrm>
        </p:spPr>
        <p:txBody>
          <a:bodyPr/>
          <a:lstStyle/>
          <a:p>
            <a:r>
              <a:rPr lang="en-US" dirty="0"/>
              <a:t>Wind Generation Capacity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56A17B-B8B7-977B-4065-73D15B42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10" y="637047"/>
            <a:ext cx="7190980" cy="5583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978CB8-66B1-2AEC-910A-14028EADDA9A}"/>
              </a:ext>
            </a:extLst>
          </p:cNvPr>
          <p:cNvSpPr txBox="1"/>
          <p:nvPr/>
        </p:nvSpPr>
        <p:spPr>
          <a:xfrm>
            <a:off x="1440379" y="3712183"/>
            <a:ext cx="1360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+3,198 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1DFDD-B2D2-8D98-2EA0-A8C1658C1911}"/>
              </a:ext>
            </a:extLst>
          </p:cNvPr>
          <p:cNvSpPr txBox="1"/>
          <p:nvPr/>
        </p:nvSpPr>
        <p:spPr>
          <a:xfrm>
            <a:off x="1884542" y="341158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+2,625 MW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75458-A786-3569-F743-81F05501AEAA}"/>
              </a:ext>
            </a:extLst>
          </p:cNvPr>
          <p:cNvSpPr txBox="1"/>
          <p:nvPr/>
        </p:nvSpPr>
        <p:spPr>
          <a:xfrm>
            <a:off x="2451877" y="3185230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+2,247 MW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D0C02-E981-A95C-5631-DB9552F37205}"/>
              </a:ext>
            </a:extLst>
          </p:cNvPr>
          <p:cNvSpPr txBox="1"/>
          <p:nvPr/>
        </p:nvSpPr>
        <p:spPr>
          <a:xfrm>
            <a:off x="2886451" y="2866921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+1,384 MW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  <a:endParaRPr lang="en-US" sz="1100" dirty="0">
              <a:solidFill>
                <a:srgbClr val="5B677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9F8AB1-9F73-C4E7-FB55-AEF5F7EF237D}"/>
              </a:ext>
            </a:extLst>
          </p:cNvPr>
          <p:cNvSpPr txBox="1"/>
          <p:nvPr/>
        </p:nvSpPr>
        <p:spPr>
          <a:xfrm>
            <a:off x="3191970" y="2490672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+4,587 MW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  <a:endParaRPr lang="en-US" sz="1100" dirty="0">
              <a:solidFill>
                <a:srgbClr val="5B677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D3851D-2054-67DC-1AF3-B56FBFCADD62}"/>
              </a:ext>
            </a:extLst>
          </p:cNvPr>
          <p:cNvSpPr txBox="1"/>
          <p:nvPr/>
        </p:nvSpPr>
        <p:spPr>
          <a:xfrm>
            <a:off x="3762524" y="211697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+3,908 MW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7FF89-1CD5-7CAF-7AEA-540681149D3B}"/>
              </a:ext>
            </a:extLst>
          </p:cNvPr>
          <p:cNvSpPr txBox="1"/>
          <p:nvPr/>
        </p:nvSpPr>
        <p:spPr>
          <a:xfrm>
            <a:off x="4273034" y="180062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+2,802 MW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247AEB1-E756-9150-7CFC-A092953E5BB6}"/>
              </a:ext>
            </a:extLst>
          </p:cNvPr>
          <p:cNvSpPr/>
          <p:nvPr/>
        </p:nvSpPr>
        <p:spPr>
          <a:xfrm rot="18120073">
            <a:off x="1664795" y="4114217"/>
            <a:ext cx="689264" cy="413733"/>
          </a:xfrm>
          <a:prstGeom prst="arc">
            <a:avLst>
              <a:gd name="adj1" fmla="val 12177202"/>
              <a:gd name="adj2" fmla="val 122127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E876FF0-8A1A-1FBA-A991-0B40DDDE3E55}"/>
              </a:ext>
            </a:extLst>
          </p:cNvPr>
          <p:cNvSpPr/>
          <p:nvPr/>
        </p:nvSpPr>
        <p:spPr>
          <a:xfrm rot="18120073">
            <a:off x="2168062" y="3792387"/>
            <a:ext cx="689264" cy="407181"/>
          </a:xfrm>
          <a:prstGeom prst="arc">
            <a:avLst>
              <a:gd name="adj1" fmla="val 14004198"/>
              <a:gd name="adj2" fmla="val 201459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FBE8F7C-E55F-503B-49E6-016CBCBDE934}"/>
              </a:ext>
            </a:extLst>
          </p:cNvPr>
          <p:cNvSpPr/>
          <p:nvPr/>
        </p:nvSpPr>
        <p:spPr>
          <a:xfrm rot="18120073">
            <a:off x="2658073" y="3609948"/>
            <a:ext cx="657848" cy="315941"/>
          </a:xfrm>
          <a:prstGeom prst="arc">
            <a:avLst>
              <a:gd name="adj1" fmla="val 13968862"/>
              <a:gd name="adj2" fmla="val 1446438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ED5F247-48D2-F6CB-C28B-620672FA3581}"/>
              </a:ext>
            </a:extLst>
          </p:cNvPr>
          <p:cNvSpPr/>
          <p:nvPr/>
        </p:nvSpPr>
        <p:spPr>
          <a:xfrm rot="18120073">
            <a:off x="3125476" y="3378521"/>
            <a:ext cx="677206" cy="336419"/>
          </a:xfrm>
          <a:prstGeom prst="arc">
            <a:avLst>
              <a:gd name="adj1" fmla="val 13968862"/>
              <a:gd name="adj2" fmla="val 1779835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FF72137-DE75-7491-4392-DA8EAF5E8A65}"/>
              </a:ext>
            </a:extLst>
          </p:cNvPr>
          <p:cNvSpPr/>
          <p:nvPr/>
        </p:nvSpPr>
        <p:spPr>
          <a:xfrm rot="17097510">
            <a:off x="3433917" y="2995750"/>
            <a:ext cx="1016313" cy="388502"/>
          </a:xfrm>
          <a:prstGeom prst="arc">
            <a:avLst>
              <a:gd name="adj1" fmla="val 13397725"/>
              <a:gd name="adj2" fmla="val 223088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C3D46D9-806B-DA36-17C2-E9414FFFF6A8}"/>
              </a:ext>
            </a:extLst>
          </p:cNvPr>
          <p:cNvSpPr/>
          <p:nvPr/>
        </p:nvSpPr>
        <p:spPr>
          <a:xfrm rot="17097510">
            <a:off x="3963694" y="2571812"/>
            <a:ext cx="883887" cy="388502"/>
          </a:xfrm>
          <a:prstGeom prst="arc">
            <a:avLst>
              <a:gd name="adj1" fmla="val 13397725"/>
              <a:gd name="adj2" fmla="val 2402204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61B29DE-24FB-9505-2D66-AD42B3009AF8}"/>
              </a:ext>
            </a:extLst>
          </p:cNvPr>
          <p:cNvSpPr/>
          <p:nvPr/>
        </p:nvSpPr>
        <p:spPr>
          <a:xfrm rot="17432302">
            <a:off x="4497661" y="2259643"/>
            <a:ext cx="738870" cy="331144"/>
          </a:xfrm>
          <a:prstGeom prst="arc">
            <a:avLst>
              <a:gd name="adj1" fmla="val 13010252"/>
              <a:gd name="adj2" fmla="val 1756584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E1E05D23-440E-4B73-7DE8-CB5FA7520DC0}"/>
              </a:ext>
            </a:extLst>
          </p:cNvPr>
          <p:cNvSpPr/>
          <p:nvPr/>
        </p:nvSpPr>
        <p:spPr>
          <a:xfrm rot="17432302">
            <a:off x="4895819" y="1891503"/>
            <a:ext cx="826340" cy="371231"/>
          </a:xfrm>
          <a:prstGeom prst="arc">
            <a:avLst>
              <a:gd name="adj1" fmla="val 13397725"/>
              <a:gd name="adj2" fmla="val 2348827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A8BA96-DC5F-DA99-7C33-C8489FA626CC}"/>
              </a:ext>
            </a:extLst>
          </p:cNvPr>
          <p:cNvSpPr txBox="1"/>
          <p:nvPr/>
        </p:nvSpPr>
        <p:spPr>
          <a:xfrm>
            <a:off x="4610100" y="1459049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+2,977 MW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93B986-E81E-8086-9F1A-A19803072021}"/>
              </a:ext>
            </a:extLst>
          </p:cNvPr>
          <p:cNvSpPr txBox="1"/>
          <p:nvPr/>
        </p:nvSpPr>
        <p:spPr>
          <a:xfrm>
            <a:off x="5157750" y="1241902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+1,788 MW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499F7AE8-2A98-379E-4C19-11199A85EF52}"/>
              </a:ext>
            </a:extLst>
          </p:cNvPr>
          <p:cNvSpPr/>
          <p:nvPr/>
        </p:nvSpPr>
        <p:spPr>
          <a:xfrm rot="18178285">
            <a:off x="5457716" y="1631423"/>
            <a:ext cx="670467" cy="356048"/>
          </a:xfrm>
          <a:prstGeom prst="arc">
            <a:avLst>
              <a:gd name="adj1" fmla="val 13094594"/>
              <a:gd name="adj2" fmla="val 2024735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661FEC59-A040-801C-984B-A27593C80ADC}"/>
              </a:ext>
            </a:extLst>
          </p:cNvPr>
          <p:cNvSpPr/>
          <p:nvPr/>
        </p:nvSpPr>
        <p:spPr>
          <a:xfrm rot="18178285">
            <a:off x="5864950" y="1535274"/>
            <a:ext cx="706934" cy="431429"/>
          </a:xfrm>
          <a:prstGeom prst="arc">
            <a:avLst>
              <a:gd name="adj1" fmla="val 16160603"/>
              <a:gd name="adj2" fmla="val 1782787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5619E-2CF7-5797-8607-97FD1FA4BFAB}"/>
              </a:ext>
            </a:extLst>
          </p:cNvPr>
          <p:cNvSpPr txBox="1"/>
          <p:nvPr/>
        </p:nvSpPr>
        <p:spPr>
          <a:xfrm>
            <a:off x="5962100" y="1128541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+776 MW</a:t>
            </a:r>
          </a:p>
        </p:txBody>
      </p:sp>
    </p:spTree>
    <p:extLst>
      <p:ext uri="{BB962C8B-B14F-4D97-AF65-F5344CB8AC3E}">
        <p14:creationId xmlns:p14="http://schemas.microsoft.com/office/powerpoint/2010/main" val="167942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E77A-D359-4EB4-B2F9-B0000317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1384"/>
          </a:xfrm>
        </p:spPr>
        <p:txBody>
          <a:bodyPr/>
          <a:lstStyle/>
          <a:p>
            <a:r>
              <a:rPr lang="en-US" dirty="0"/>
              <a:t>Solar Generation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3826-695D-40E9-8B3E-FB14EE370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CCCBBC-D599-8EC5-FBE7-C6150466F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4" y="940740"/>
            <a:ext cx="8612372" cy="5258593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83EB6F92-E198-E873-69D2-4B68145924D6}"/>
              </a:ext>
            </a:extLst>
          </p:cNvPr>
          <p:cNvSpPr/>
          <p:nvPr/>
        </p:nvSpPr>
        <p:spPr>
          <a:xfrm rot="18120073">
            <a:off x="1386542" y="5555297"/>
            <a:ext cx="670552" cy="528528"/>
          </a:xfrm>
          <a:prstGeom prst="arc">
            <a:avLst>
              <a:gd name="adj1" fmla="val 15703943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03BDF2A-7C20-26DF-1311-CF469059725A}"/>
              </a:ext>
            </a:extLst>
          </p:cNvPr>
          <p:cNvSpPr/>
          <p:nvPr/>
        </p:nvSpPr>
        <p:spPr>
          <a:xfrm rot="18120073">
            <a:off x="1818151" y="5404845"/>
            <a:ext cx="1229516" cy="775054"/>
          </a:xfrm>
          <a:prstGeom prst="arc">
            <a:avLst>
              <a:gd name="adj1" fmla="val 15703943"/>
              <a:gd name="adj2" fmla="val 1188046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18B23E6-CA60-90A7-1367-0441EA5F19C2}"/>
              </a:ext>
            </a:extLst>
          </p:cNvPr>
          <p:cNvSpPr/>
          <p:nvPr/>
        </p:nvSpPr>
        <p:spPr>
          <a:xfrm rot="17419823">
            <a:off x="2725343" y="5138467"/>
            <a:ext cx="1211100" cy="715393"/>
          </a:xfrm>
          <a:prstGeom prst="arc">
            <a:avLst>
              <a:gd name="adj1" fmla="val 15703943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01401-A579-336B-2C9A-00F7FEEC3D4E}"/>
              </a:ext>
            </a:extLst>
          </p:cNvPr>
          <p:cNvSpPr txBox="1"/>
          <p:nvPr/>
        </p:nvSpPr>
        <p:spPr>
          <a:xfrm>
            <a:off x="1001728" y="5304322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+696 MW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49354-7404-BEBE-867B-752E5839A941}"/>
              </a:ext>
            </a:extLst>
          </p:cNvPr>
          <p:cNvSpPr txBox="1"/>
          <p:nvPr/>
        </p:nvSpPr>
        <p:spPr>
          <a:xfrm>
            <a:off x="1731924" y="504271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+3,429 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6216A-8C2B-2EA5-6D73-940F832B4248}"/>
              </a:ext>
            </a:extLst>
          </p:cNvPr>
          <p:cNvSpPr txBox="1"/>
          <p:nvPr/>
        </p:nvSpPr>
        <p:spPr>
          <a:xfrm>
            <a:off x="3642919" y="4404152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+4,780 MW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A3B1159-6950-C5DE-2A55-A6D658087777}"/>
              </a:ext>
            </a:extLst>
          </p:cNvPr>
          <p:cNvSpPr/>
          <p:nvPr/>
        </p:nvSpPr>
        <p:spPr>
          <a:xfrm rot="16794841">
            <a:off x="3593929" y="4865250"/>
            <a:ext cx="1034482" cy="666720"/>
          </a:xfrm>
          <a:prstGeom prst="arc">
            <a:avLst>
              <a:gd name="adj1" fmla="val 16281134"/>
              <a:gd name="adj2" fmla="val 2013907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15149-5871-35A6-548F-E8AC5CA8994F}"/>
              </a:ext>
            </a:extLst>
          </p:cNvPr>
          <p:cNvSpPr txBox="1"/>
          <p:nvPr/>
        </p:nvSpPr>
        <p:spPr>
          <a:xfrm>
            <a:off x="2751970" y="467325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+4,003 MW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FAF81-D87E-6F0F-918B-514AF14AF207}"/>
              </a:ext>
            </a:extLst>
          </p:cNvPr>
          <p:cNvSpPr txBox="1"/>
          <p:nvPr/>
        </p:nvSpPr>
        <p:spPr>
          <a:xfrm>
            <a:off x="4426914" y="386839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+7,335 MW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4A317F5-B8AA-56FD-A769-F225F68D8EA9}"/>
              </a:ext>
            </a:extLst>
          </p:cNvPr>
          <p:cNvSpPr/>
          <p:nvPr/>
        </p:nvSpPr>
        <p:spPr>
          <a:xfrm rot="16794841">
            <a:off x="4247222" y="4394165"/>
            <a:ext cx="1335571" cy="800341"/>
          </a:xfrm>
          <a:prstGeom prst="arc">
            <a:avLst>
              <a:gd name="adj1" fmla="val 14948928"/>
              <a:gd name="adj2" fmla="val 2006084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9B43A-68B1-71D1-66F5-02675D10F8C5}"/>
              </a:ext>
            </a:extLst>
          </p:cNvPr>
          <p:cNvSpPr txBox="1"/>
          <p:nvPr/>
        </p:nvSpPr>
        <p:spPr>
          <a:xfrm>
            <a:off x="5424175" y="343836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+6,995 MW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608B6B5-08A8-A349-73B2-743EBF3FC0D3}"/>
              </a:ext>
            </a:extLst>
          </p:cNvPr>
          <p:cNvSpPr/>
          <p:nvPr/>
        </p:nvSpPr>
        <p:spPr>
          <a:xfrm rot="16794841">
            <a:off x="5080255" y="3891625"/>
            <a:ext cx="1210814" cy="802310"/>
          </a:xfrm>
          <a:prstGeom prst="arc">
            <a:avLst>
              <a:gd name="adj1" fmla="val 15568775"/>
              <a:gd name="adj2" fmla="val 2311547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E77A-D359-4EB4-B2F9-B0000317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1384"/>
          </a:xfrm>
        </p:spPr>
        <p:txBody>
          <a:bodyPr/>
          <a:lstStyle/>
          <a:p>
            <a:r>
              <a:rPr lang="en-US" dirty="0"/>
              <a:t>Battery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3826-695D-40E9-8B3E-FB14EE370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20B23-A1C1-1773-E0A5-FCE378DE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92" y="1084850"/>
            <a:ext cx="8509216" cy="4837155"/>
          </a:xfrm>
          <a:prstGeom prst="rect">
            <a:avLst/>
          </a:pr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A5ECEA99-F17A-BFB7-CA0B-D0A718A79704}"/>
              </a:ext>
            </a:extLst>
          </p:cNvPr>
          <p:cNvSpPr/>
          <p:nvPr/>
        </p:nvSpPr>
        <p:spPr>
          <a:xfrm rot="18120073">
            <a:off x="1479211" y="5245190"/>
            <a:ext cx="850815" cy="712213"/>
          </a:xfrm>
          <a:prstGeom prst="arc">
            <a:avLst>
              <a:gd name="adj1" fmla="val 15703943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F97B9281-E50B-F05C-7630-13627F0635E8}"/>
              </a:ext>
            </a:extLst>
          </p:cNvPr>
          <p:cNvSpPr/>
          <p:nvPr/>
        </p:nvSpPr>
        <p:spPr>
          <a:xfrm rot="18120073">
            <a:off x="2025495" y="5177018"/>
            <a:ext cx="1229516" cy="775054"/>
          </a:xfrm>
          <a:prstGeom prst="arc">
            <a:avLst>
              <a:gd name="adj1" fmla="val 16178685"/>
              <a:gd name="adj2" fmla="val 1188046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2A2C9A9-1A02-46C7-CF33-D6EC4CAE7ACC}"/>
              </a:ext>
            </a:extLst>
          </p:cNvPr>
          <p:cNvSpPr/>
          <p:nvPr/>
        </p:nvSpPr>
        <p:spPr>
          <a:xfrm rot="17419823">
            <a:off x="3025767" y="4862353"/>
            <a:ext cx="1142738" cy="910950"/>
          </a:xfrm>
          <a:prstGeom prst="arc">
            <a:avLst>
              <a:gd name="adj1" fmla="val 16113901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20283-63B6-19AA-1C78-803585342E35}"/>
              </a:ext>
            </a:extLst>
          </p:cNvPr>
          <p:cNvSpPr txBox="1"/>
          <p:nvPr/>
        </p:nvSpPr>
        <p:spPr>
          <a:xfrm>
            <a:off x="1037078" y="503169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+1,032 MW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7C28A5-159F-4CF1-9ABB-30EC92686406}"/>
              </a:ext>
            </a:extLst>
          </p:cNvPr>
          <p:cNvSpPr txBox="1"/>
          <p:nvPr/>
        </p:nvSpPr>
        <p:spPr>
          <a:xfrm>
            <a:off x="1947039" y="4780260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+1,470 MW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106D33-C4A4-CE03-F195-9EE9F16E6EAF}"/>
              </a:ext>
            </a:extLst>
          </p:cNvPr>
          <p:cNvSpPr txBox="1"/>
          <p:nvPr/>
        </p:nvSpPr>
        <p:spPr>
          <a:xfrm>
            <a:off x="2866179" y="449366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+2,313 MW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AE515FD-280B-11F1-A739-446E2B00E0CD}"/>
              </a:ext>
            </a:extLst>
          </p:cNvPr>
          <p:cNvSpPr/>
          <p:nvPr/>
        </p:nvSpPr>
        <p:spPr>
          <a:xfrm rot="16794841">
            <a:off x="3827241" y="4395556"/>
            <a:ext cx="1289216" cy="833246"/>
          </a:xfrm>
          <a:prstGeom prst="arc">
            <a:avLst>
              <a:gd name="adj1" fmla="val 14986803"/>
              <a:gd name="adj2" fmla="val 2006084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A25B29-EC70-17CA-B01D-38FA8AB14804}"/>
              </a:ext>
            </a:extLst>
          </p:cNvPr>
          <p:cNvSpPr txBox="1"/>
          <p:nvPr/>
        </p:nvSpPr>
        <p:spPr>
          <a:xfrm>
            <a:off x="3597136" y="3935450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+4,927 MW</a:t>
            </a:r>
          </a:p>
        </p:txBody>
      </p:sp>
    </p:spTree>
    <p:extLst>
      <p:ext uri="{BB962C8B-B14F-4D97-AF65-F5344CB8AC3E}">
        <p14:creationId xmlns:p14="http://schemas.microsoft.com/office/powerpoint/2010/main" val="372647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862D-D893-44FF-9F47-6E53D988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F04E-04E2-3C16-47B0-2FE49DE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Inertia Analysis</a:t>
            </a:r>
          </a:p>
        </p:txBody>
      </p:sp>
    </p:spTree>
    <p:extLst>
      <p:ext uri="{BB962C8B-B14F-4D97-AF65-F5344CB8AC3E}">
        <p14:creationId xmlns:p14="http://schemas.microsoft.com/office/powerpoint/2010/main" val="384673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A48A495B-7D11-8807-3EC8-7C47550F2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9462"/>
            <a:ext cx="8229600" cy="3125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7463"/>
          </a:xfrm>
        </p:spPr>
        <p:txBody>
          <a:bodyPr/>
          <a:lstStyle/>
          <a:p>
            <a:r>
              <a:rPr lang="en-US" dirty="0"/>
              <a:t>Total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01751"/>
              </p:ext>
            </p:extLst>
          </p:nvPr>
        </p:nvGraphicFramePr>
        <p:xfrm>
          <a:off x="197124" y="3619366"/>
          <a:ext cx="8749752" cy="2588222"/>
        </p:xfrm>
        <a:graphic>
          <a:graphicData uri="http://schemas.openxmlformats.org/drawingml/2006/table">
            <a:tbl>
              <a:tblPr firstRow="1" firstCol="1" bandRow="1"/>
              <a:tblGrid>
                <a:gridCol w="123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3758723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8433601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94386684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1582310058"/>
                    </a:ext>
                  </a:extLst>
                </a:gridCol>
              </a:tblGrid>
              <a:tr h="481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en-US" sz="95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 Responsibility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5031"/>
                  </a:ext>
                </a:extLst>
              </a:tr>
              <a:tr h="326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Inertia (GW*s)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146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68BF2-B098-6A40-AAA9-A7412705FB86}"/>
              </a:ext>
            </a:extLst>
          </p:cNvPr>
          <p:cNvSpPr txBox="1"/>
          <p:nvPr/>
        </p:nvSpPr>
        <p:spPr>
          <a:xfrm>
            <a:off x="5169658" y="6207588"/>
            <a:ext cx="383936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800" dirty="0"/>
              <a:t>Red circles denote inertia at max IRR penetration (= IRR Gen/Total Gen)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10EC3-3FBC-F612-02E8-1225A6EAF935}"/>
              </a:ext>
            </a:extLst>
          </p:cNvPr>
          <p:cNvCxnSpPr>
            <a:cxnSpLocks/>
          </p:cNvCxnSpPr>
          <p:nvPr/>
        </p:nvCxnSpPr>
        <p:spPr>
          <a:xfrm>
            <a:off x="1353787" y="2810820"/>
            <a:ext cx="704266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5ADD40-8F90-E1AD-1D57-E50719C5F1E2}"/>
              </a:ext>
            </a:extLst>
          </p:cNvPr>
          <p:cNvSpPr/>
          <p:nvPr/>
        </p:nvSpPr>
        <p:spPr>
          <a:xfrm>
            <a:off x="3731703" y="2440360"/>
            <a:ext cx="2029166" cy="350982"/>
          </a:xfrm>
          <a:custGeom>
            <a:avLst/>
            <a:gdLst>
              <a:gd name="connsiteX0" fmla="*/ 0 w 2700169"/>
              <a:gd name="connsiteY0" fmla="*/ 9562 h 386080"/>
              <a:gd name="connsiteX1" fmla="*/ 75303 w 2700169"/>
              <a:gd name="connsiteY1" fmla="*/ 9562 h 386080"/>
              <a:gd name="connsiteX2" fmla="*/ 1021976 w 2700169"/>
              <a:gd name="connsiteY2" fmla="*/ 9562 h 386080"/>
              <a:gd name="connsiteX3" fmla="*/ 1678193 w 2700169"/>
              <a:gd name="connsiteY3" fmla="*/ 138654 h 386080"/>
              <a:gd name="connsiteX4" fmla="*/ 2700169 w 2700169"/>
              <a:gd name="connsiteY4" fmla="*/ 3860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169" h="386080">
                <a:moveTo>
                  <a:pt x="0" y="9562"/>
                </a:moveTo>
                <a:lnTo>
                  <a:pt x="75303" y="9562"/>
                </a:lnTo>
                <a:cubicBezTo>
                  <a:pt x="245632" y="9562"/>
                  <a:pt x="754828" y="-11953"/>
                  <a:pt x="1021976" y="9562"/>
                </a:cubicBezTo>
                <a:cubicBezTo>
                  <a:pt x="1289124" y="31077"/>
                  <a:pt x="1398494" y="75901"/>
                  <a:pt x="1678193" y="138654"/>
                </a:cubicBezTo>
                <a:cubicBezTo>
                  <a:pt x="1957892" y="201407"/>
                  <a:pt x="2545976" y="350221"/>
                  <a:pt x="2700169" y="38608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8958C7-21CA-B695-E806-E6347F99596D}"/>
              </a:ext>
            </a:extLst>
          </p:cNvPr>
          <p:cNvSpPr/>
          <p:nvPr/>
        </p:nvSpPr>
        <p:spPr>
          <a:xfrm>
            <a:off x="5882903" y="2536178"/>
            <a:ext cx="691847" cy="274642"/>
          </a:xfrm>
          <a:custGeom>
            <a:avLst/>
            <a:gdLst>
              <a:gd name="connsiteX0" fmla="*/ 0 w 1011219"/>
              <a:gd name="connsiteY0" fmla="*/ 408791 h 408791"/>
              <a:gd name="connsiteX1" fmla="*/ 408791 w 1011219"/>
              <a:gd name="connsiteY1" fmla="*/ 118334 h 408791"/>
              <a:gd name="connsiteX2" fmla="*/ 1011219 w 1011219"/>
              <a:gd name="connsiteY2" fmla="*/ 0 h 40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219" h="408791">
                <a:moveTo>
                  <a:pt x="0" y="408791"/>
                </a:moveTo>
                <a:cubicBezTo>
                  <a:pt x="120127" y="297628"/>
                  <a:pt x="240255" y="186466"/>
                  <a:pt x="408791" y="118334"/>
                </a:cubicBezTo>
                <a:cubicBezTo>
                  <a:pt x="577327" y="50202"/>
                  <a:pt x="926951" y="19722"/>
                  <a:pt x="1011219" y="0"/>
                </a:cubicBezTo>
              </a:path>
            </a:pathLst>
          </a:custGeom>
          <a:noFill/>
          <a:ln w="5715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051575-D4D5-213E-3A72-C084B077FD90}"/>
              </a:ext>
            </a:extLst>
          </p:cNvPr>
          <p:cNvSpPr/>
          <p:nvPr/>
        </p:nvSpPr>
        <p:spPr>
          <a:xfrm>
            <a:off x="6696785" y="2550959"/>
            <a:ext cx="836822" cy="45719"/>
          </a:xfrm>
          <a:custGeom>
            <a:avLst/>
            <a:gdLst>
              <a:gd name="connsiteX0" fmla="*/ 0 w 2700169"/>
              <a:gd name="connsiteY0" fmla="*/ 9562 h 386080"/>
              <a:gd name="connsiteX1" fmla="*/ 75303 w 2700169"/>
              <a:gd name="connsiteY1" fmla="*/ 9562 h 386080"/>
              <a:gd name="connsiteX2" fmla="*/ 1021976 w 2700169"/>
              <a:gd name="connsiteY2" fmla="*/ 9562 h 386080"/>
              <a:gd name="connsiteX3" fmla="*/ 1678193 w 2700169"/>
              <a:gd name="connsiteY3" fmla="*/ 138654 h 386080"/>
              <a:gd name="connsiteX4" fmla="*/ 2700169 w 2700169"/>
              <a:gd name="connsiteY4" fmla="*/ 3860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169" h="386080">
                <a:moveTo>
                  <a:pt x="0" y="9562"/>
                </a:moveTo>
                <a:lnTo>
                  <a:pt x="75303" y="9562"/>
                </a:lnTo>
                <a:cubicBezTo>
                  <a:pt x="245632" y="9562"/>
                  <a:pt x="754828" y="-11953"/>
                  <a:pt x="1021976" y="9562"/>
                </a:cubicBezTo>
                <a:cubicBezTo>
                  <a:pt x="1289124" y="31077"/>
                  <a:pt x="1398494" y="75901"/>
                  <a:pt x="1678193" y="138654"/>
                </a:cubicBezTo>
                <a:cubicBezTo>
                  <a:pt x="1957892" y="201407"/>
                  <a:pt x="2545976" y="350221"/>
                  <a:pt x="2700169" y="38608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35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88446</TotalTime>
  <Words>1173</Words>
  <Application>Microsoft Office PowerPoint</Application>
  <PresentationFormat>On-screen Show (4:3)</PresentationFormat>
  <Paragraphs>296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</vt:lpstr>
      <vt:lpstr>Cambria Math</vt:lpstr>
      <vt:lpstr>Times New Roman</vt:lpstr>
      <vt:lpstr>Wingdings</vt:lpstr>
      <vt:lpstr>1_Custom Design</vt:lpstr>
      <vt:lpstr>1_Office Theme</vt:lpstr>
      <vt:lpstr>PowerPoint Presentation</vt:lpstr>
      <vt:lpstr>Effect of Synchronous Inertia on System Frequency</vt:lpstr>
      <vt:lpstr>Inertia Calculation and Monitoring</vt:lpstr>
      <vt:lpstr>Fast Frequency Response (FFR) Added in 2020</vt:lpstr>
      <vt:lpstr>Wind Generation Capacity</vt:lpstr>
      <vt:lpstr>Solar Generation Capacity</vt:lpstr>
      <vt:lpstr>Battery Capacity</vt:lpstr>
      <vt:lpstr>PowerPoint Presentation</vt:lpstr>
      <vt:lpstr>Total Inertia 2015-2025</vt:lpstr>
      <vt:lpstr>Total Inertia by Group 2018-2024</vt:lpstr>
      <vt:lpstr>Lowest 100 Hours of Total Inertia 2018-2024</vt:lpstr>
      <vt:lpstr>Lowest 100 Net Load Hours 2018-2024</vt:lpstr>
      <vt:lpstr>PowerPoint Presentation</vt:lpstr>
      <vt:lpstr>Correlation between Inertia and Net Load</vt:lpstr>
      <vt:lpstr>Net Load by Month 2019-2024</vt:lpstr>
      <vt:lpstr>Total Inertia by Month 2019-2024</vt:lpstr>
      <vt:lpstr>Low Inertia Group (&lt; 150 GW*s) by Month 2019-2024</vt:lpstr>
      <vt:lpstr>PowerPoint Presentation</vt:lpstr>
      <vt:lpstr>Average Net Load per Hour 2019-2024</vt:lpstr>
      <vt:lpstr>Average Inertia per Hour 2019-2024</vt:lpstr>
      <vt:lpstr>PowerPoint Presentation</vt:lpstr>
      <vt:lpstr>Correlation between CC Generation and Total Inertia</vt:lpstr>
      <vt:lpstr>Total Inertia by Unit Type 2019-2024</vt:lpstr>
      <vt:lpstr>CC Generation in Low Inertia Period by Month 2019-2024</vt:lpstr>
      <vt:lpstr>Summary</vt:lpstr>
      <vt:lpstr>Low Inertia by Month 2020-2025</vt:lpstr>
      <vt:lpstr>Thank you! </vt:lpstr>
      <vt:lpstr>PowerPoint Presentation</vt:lpstr>
      <vt:lpstr>Average Net Load by Hour 2019-2025</vt:lpstr>
      <vt:lpstr>Average Inertia by Hour 2019-2025</vt:lpstr>
      <vt:lpstr>Gas Prices 2022 - 2025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Matevosjana, Julia</dc:creator>
  <cp:lastModifiedBy>Cantu, Jorge</cp:lastModifiedBy>
  <cp:revision>423</cp:revision>
  <dcterms:created xsi:type="dcterms:W3CDTF">2019-12-03T17:24:44Z</dcterms:created>
  <dcterms:modified xsi:type="dcterms:W3CDTF">2025-04-15T21:17:34Z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SetDate">
    <vt:lpwstr>2024-02-29T02:35:17Z</vt:lpwstr>
  </property>
  <property fmtid="{D5CDD505-2E9C-101B-9397-08002B2CF9AE}" pid="4" name="MSIP_Label_7084cbda-52b8-46fb-a7b7-cb5bd465ed85_Method">
    <vt:lpwstr>Standard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ActionId">
    <vt:lpwstr>e4608bf7-14db-41d7-8c28-b2d28f12f0aa</vt:lpwstr>
  </property>
  <property fmtid="{D5CDD505-2E9C-101B-9397-08002B2CF9AE}" pid="8" name="MSIP_Label_7084cbda-52b8-46fb-a7b7-cb5bd465ed85_ContentBits">
    <vt:lpwstr>0</vt:lpwstr>
  </property>
</Properties>
</file>