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1135" r:id="rId2"/>
    <p:sldId id="1134" r:id="rId3"/>
    <p:sldId id="1136" r:id="rId4"/>
    <p:sldId id="256" r:id="rId5"/>
    <p:sldId id="1132" r:id="rId6"/>
    <p:sldId id="1133" r:id="rId7"/>
    <p:sldId id="1172" r:id="rId8"/>
    <p:sldId id="114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D8B840-3803-426B-8D99-48629BD2C6C4}" v="3" dt="2025-04-17T17:59:14.6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Loretto" userId="68dfab32-c708-438b-8156-3af45edf2714" providerId="ADAL" clId="{2BD8B840-3803-426B-8D99-48629BD2C6C4}"/>
    <pc:docChg chg="custSel modSld">
      <pc:chgData name="Martin, Loretto" userId="68dfab32-c708-438b-8156-3af45edf2714" providerId="ADAL" clId="{2BD8B840-3803-426B-8D99-48629BD2C6C4}" dt="2025-04-17T18:07:14.819" v="887" actId="20577"/>
      <pc:docMkLst>
        <pc:docMk/>
      </pc:docMkLst>
      <pc:sldChg chg="modSp mod">
        <pc:chgData name="Martin, Loretto" userId="68dfab32-c708-438b-8156-3af45edf2714" providerId="ADAL" clId="{2BD8B840-3803-426B-8D99-48629BD2C6C4}" dt="2025-04-17T17:56:53.449" v="831" actId="20577"/>
        <pc:sldMkLst>
          <pc:docMk/>
          <pc:sldMk cId="473303827" sldId="256"/>
        </pc:sldMkLst>
        <pc:spChg chg="mod">
          <ac:chgData name="Martin, Loretto" userId="68dfab32-c708-438b-8156-3af45edf2714" providerId="ADAL" clId="{2BD8B840-3803-426B-8D99-48629BD2C6C4}" dt="2025-04-17T17:56:53.449" v="831" actId="20577"/>
          <ac:spMkLst>
            <pc:docMk/>
            <pc:sldMk cId="473303827" sldId="256"/>
            <ac:spMk id="5" creationId="{CDCFF607-9103-4ED4-B8CA-ADCE0DAAEF4F}"/>
          </ac:spMkLst>
        </pc:spChg>
      </pc:sldChg>
      <pc:sldChg chg="addSp delSp modSp mod">
        <pc:chgData name="Martin, Loretto" userId="68dfab32-c708-438b-8156-3af45edf2714" providerId="ADAL" clId="{2BD8B840-3803-426B-8D99-48629BD2C6C4}" dt="2025-04-17T17:58:00.803" v="845" actId="27636"/>
        <pc:sldMkLst>
          <pc:docMk/>
          <pc:sldMk cId="1744205016" sldId="1132"/>
        </pc:sldMkLst>
        <pc:spChg chg="mod">
          <ac:chgData name="Martin, Loretto" userId="68dfab32-c708-438b-8156-3af45edf2714" providerId="ADAL" clId="{2BD8B840-3803-426B-8D99-48629BD2C6C4}" dt="2025-04-17T17:58:00.803" v="845" actId="27636"/>
          <ac:spMkLst>
            <pc:docMk/>
            <pc:sldMk cId="1744205016" sldId="1132"/>
            <ac:spMk id="2" creationId="{A00C2AA3-8A92-4E93-826D-4991323BFA0B}"/>
          </ac:spMkLst>
        </pc:spChg>
        <pc:picChg chg="add mod">
          <ac:chgData name="Martin, Loretto" userId="68dfab32-c708-438b-8156-3af45edf2714" providerId="ADAL" clId="{2BD8B840-3803-426B-8D99-48629BD2C6C4}" dt="2025-04-17T17:57:34.365" v="834" actId="1076"/>
          <ac:picMkLst>
            <pc:docMk/>
            <pc:sldMk cId="1744205016" sldId="1132"/>
            <ac:picMk id="3" creationId="{E3E1564B-5D8E-25FB-8CBB-46854A842EA0}"/>
          </ac:picMkLst>
        </pc:picChg>
        <pc:picChg chg="del">
          <ac:chgData name="Martin, Loretto" userId="68dfab32-c708-438b-8156-3af45edf2714" providerId="ADAL" clId="{2BD8B840-3803-426B-8D99-48629BD2C6C4}" dt="2025-04-17T17:57:07.946" v="832" actId="478"/>
          <ac:picMkLst>
            <pc:docMk/>
            <pc:sldMk cId="1744205016" sldId="1132"/>
            <ac:picMk id="6" creationId="{E69DF7DD-C71B-EBBF-F429-D59C0DAEF695}"/>
          </ac:picMkLst>
        </pc:picChg>
      </pc:sldChg>
      <pc:sldChg chg="addSp delSp modSp mod">
        <pc:chgData name="Martin, Loretto" userId="68dfab32-c708-438b-8156-3af45edf2714" providerId="ADAL" clId="{2BD8B840-3803-426B-8D99-48629BD2C6C4}" dt="2025-04-17T17:58:35.768" v="869"/>
        <pc:sldMkLst>
          <pc:docMk/>
          <pc:sldMk cId="1994485191" sldId="1133"/>
        </pc:sldMkLst>
        <pc:spChg chg="mod">
          <ac:chgData name="Martin, Loretto" userId="68dfab32-c708-438b-8156-3af45edf2714" providerId="ADAL" clId="{2BD8B840-3803-426B-8D99-48629BD2C6C4}" dt="2025-04-17T17:58:28.684" v="867" actId="20577"/>
          <ac:spMkLst>
            <pc:docMk/>
            <pc:sldMk cId="1994485191" sldId="1133"/>
            <ac:spMk id="2" creationId="{99463115-A32D-4B9A-B2FF-012E96271313}"/>
          </ac:spMkLst>
        </pc:spChg>
        <pc:picChg chg="del">
          <ac:chgData name="Martin, Loretto" userId="68dfab32-c708-438b-8156-3af45edf2714" providerId="ADAL" clId="{2BD8B840-3803-426B-8D99-48629BD2C6C4}" dt="2025-04-17T17:58:34.682" v="868" actId="478"/>
          <ac:picMkLst>
            <pc:docMk/>
            <pc:sldMk cId="1994485191" sldId="1133"/>
            <ac:picMk id="3" creationId="{F70E7B37-6D42-1D64-D62C-B2839AD81593}"/>
          </ac:picMkLst>
        </pc:picChg>
        <pc:picChg chg="add mod">
          <ac:chgData name="Martin, Loretto" userId="68dfab32-c708-438b-8156-3af45edf2714" providerId="ADAL" clId="{2BD8B840-3803-426B-8D99-48629BD2C6C4}" dt="2025-04-17T17:58:35.768" v="869"/>
          <ac:picMkLst>
            <pc:docMk/>
            <pc:sldMk cId="1994485191" sldId="1133"/>
            <ac:picMk id="4" creationId="{2ADB0269-E759-04F8-8FF6-CAF4DD3B9C49}"/>
          </ac:picMkLst>
        </pc:picChg>
      </pc:sldChg>
      <pc:sldChg chg="modSp mod">
        <pc:chgData name="Martin, Loretto" userId="68dfab32-c708-438b-8156-3af45edf2714" providerId="ADAL" clId="{2BD8B840-3803-426B-8D99-48629BD2C6C4}" dt="2025-04-17T17:48:19.151" v="7" actId="6549"/>
        <pc:sldMkLst>
          <pc:docMk/>
          <pc:sldMk cId="2712649147" sldId="1134"/>
        </pc:sldMkLst>
        <pc:spChg chg="mod">
          <ac:chgData name="Martin, Loretto" userId="68dfab32-c708-438b-8156-3af45edf2714" providerId="ADAL" clId="{2BD8B840-3803-426B-8D99-48629BD2C6C4}" dt="2025-04-17T17:48:19.151" v="7" actId="6549"/>
          <ac:spMkLst>
            <pc:docMk/>
            <pc:sldMk cId="2712649147" sldId="1134"/>
            <ac:spMk id="3" creationId="{3FFE9BD2-307A-4E7D-A5B1-8A2D4D3A467B}"/>
          </ac:spMkLst>
        </pc:spChg>
      </pc:sldChg>
      <pc:sldChg chg="modSp mod">
        <pc:chgData name="Martin, Loretto" userId="68dfab32-c708-438b-8156-3af45edf2714" providerId="ADAL" clId="{2BD8B840-3803-426B-8D99-48629BD2C6C4}" dt="2025-04-17T18:07:14.819" v="887" actId="20577"/>
        <pc:sldMkLst>
          <pc:docMk/>
          <pc:sldMk cId="3329429921" sldId="1135"/>
        </pc:sldMkLst>
        <pc:spChg chg="mod">
          <ac:chgData name="Martin, Loretto" userId="68dfab32-c708-438b-8156-3af45edf2714" providerId="ADAL" clId="{2BD8B840-3803-426B-8D99-48629BD2C6C4}" dt="2025-04-17T18:07:14.819" v="887" actId="20577"/>
          <ac:spMkLst>
            <pc:docMk/>
            <pc:sldMk cId="3329429921" sldId="1135"/>
            <ac:spMk id="3" creationId="{00000000-0000-0000-0000-000000000000}"/>
          </ac:spMkLst>
        </pc:spChg>
      </pc:sldChg>
      <pc:sldChg chg="modSp mod">
        <pc:chgData name="Martin, Loretto" userId="68dfab32-c708-438b-8156-3af45edf2714" providerId="ADAL" clId="{2BD8B840-3803-426B-8D99-48629BD2C6C4}" dt="2025-04-17T17:54:02.145" v="680" actId="6549"/>
        <pc:sldMkLst>
          <pc:docMk/>
          <pc:sldMk cId="2360931214" sldId="1136"/>
        </pc:sldMkLst>
        <pc:spChg chg="mod">
          <ac:chgData name="Martin, Loretto" userId="68dfab32-c708-438b-8156-3af45edf2714" providerId="ADAL" clId="{2BD8B840-3803-426B-8D99-48629BD2C6C4}" dt="2025-04-17T17:54:02.145" v="680" actId="6549"/>
          <ac:spMkLst>
            <pc:docMk/>
            <pc:sldMk cId="2360931214" sldId="1136"/>
            <ac:spMk id="3" creationId="{4E2942D8-46C5-494A-A41B-18E9D3AF7D30}"/>
          </ac:spMkLst>
        </pc:spChg>
      </pc:sldChg>
      <pc:sldChg chg="addSp delSp modSp mod">
        <pc:chgData name="Martin, Loretto" userId="68dfab32-c708-438b-8156-3af45edf2714" providerId="ADAL" clId="{2BD8B840-3803-426B-8D99-48629BD2C6C4}" dt="2025-04-17T17:59:27.826" v="880" actId="14100"/>
        <pc:sldMkLst>
          <pc:docMk/>
          <pc:sldMk cId="1463771511" sldId="1172"/>
        </pc:sldMkLst>
        <pc:spChg chg="mod">
          <ac:chgData name="Martin, Loretto" userId="68dfab32-c708-438b-8156-3af45edf2714" providerId="ADAL" clId="{2BD8B840-3803-426B-8D99-48629BD2C6C4}" dt="2025-04-17T17:59:05.451" v="875" actId="255"/>
          <ac:spMkLst>
            <pc:docMk/>
            <pc:sldMk cId="1463771511" sldId="1172"/>
            <ac:spMk id="2" creationId="{24B53CCC-6A3A-0D96-DF93-7C9BFCC002C8}"/>
          </ac:spMkLst>
        </pc:spChg>
        <pc:picChg chg="del">
          <ac:chgData name="Martin, Loretto" userId="68dfab32-c708-438b-8156-3af45edf2714" providerId="ADAL" clId="{2BD8B840-3803-426B-8D99-48629BD2C6C4}" dt="2025-04-17T17:59:09.489" v="876" actId="478"/>
          <ac:picMkLst>
            <pc:docMk/>
            <pc:sldMk cId="1463771511" sldId="1172"/>
            <ac:picMk id="3" creationId="{0C4D0548-6D6A-237F-08F7-BA65B8C96A3A}"/>
          </ac:picMkLst>
        </pc:picChg>
        <pc:picChg chg="add mod">
          <ac:chgData name="Martin, Loretto" userId="68dfab32-c708-438b-8156-3af45edf2714" providerId="ADAL" clId="{2BD8B840-3803-426B-8D99-48629BD2C6C4}" dt="2025-04-17T17:59:27.826" v="880" actId="14100"/>
          <ac:picMkLst>
            <pc:docMk/>
            <pc:sldMk cId="1463771511" sldId="1172"/>
            <ac:picMk id="4" creationId="{0ACF0989-EBC5-2670-721A-7C09B942591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4710B-2A8D-4608-B15A-1620BC8A888F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35A3A-9FC9-44A2-9465-F34739611F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491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C47D-1CE2-413C-A42F-8013714F2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F07C4D-CD50-4CA7-9D6D-C74188DC9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DF-DA0A-40DD-8EDE-43AD685C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FF23-8721-4E50-9DB4-20ED06D5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DB3B2-2A1F-44BC-9111-A1D27F52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69-42CD-471D-A39A-834B27B9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CD8B-8404-4BB7-96C6-40E36052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3DC2-DB8D-4909-A2E2-74461866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C78D-DAB0-4909-8606-E3266B8E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C8A75-AFEC-4D12-AE5F-9D8A48AA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3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76F8D-2037-47E3-A74E-9F58D57FA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D6158-56FA-4493-85BC-EDAE355B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F1E7-CAA8-45D4-9B3A-CA9237B6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08-FCEF-4563-88A3-581A8F5C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26FC-3564-4B0B-8D72-A68AF20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0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2DCE-F78D-4EC9-ABAB-28F5A10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00DF-D0D1-4870-8CC2-79C10637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16D3A-2552-4982-87E0-6AC0BE19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EE84A-E2E9-40A8-9FDB-90A5D9F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B279D-5085-42A1-856E-63D32778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04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CF7CC-4CD2-4B1C-8453-7BEE19D1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56FC-1A31-4323-8F73-C89060302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BD6E0-1DFB-4B60-A053-A170DF8B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D3E-67D1-455F-BAD9-D7DA783A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BC51-D5C9-4B30-95CA-EAA0499C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3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7D2C-6F0C-4A8F-8CD6-1C89C10E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E5BE-69D6-4DBC-A6B8-4D26A321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FF47-CC70-454A-9EEB-76C9F6F4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12FC-912B-47EE-AB68-C65BADCC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5D72-9E90-4871-B27B-DB93FD2A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C402-678A-4537-B63D-33B3B3EF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01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6BDB-20CF-41C9-8C2E-E7984E47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CBE24-03BD-401E-AF3A-0EE17F03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F3812-3F85-42D9-B48C-860D5CE5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3F69C-BC30-4D1A-BD5F-A02331E5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5E5BE-B11C-4EF7-BF12-344BE0C11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12F1B-DDB6-47D7-9555-F899EA1B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DB4BD-54B7-414D-8D5D-4C6F1482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3657D-6647-4119-B3E0-ED7719D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6D78-0C5D-436E-8219-CDECD9AA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3232-DE48-4131-9CF3-F43D8AFB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B1F46-0693-49A5-804C-09C59CF8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DF0D1-E545-41C5-A2AA-1DCE3FCC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35D95-6F31-416C-B0E4-CFEB563D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940D4-DA7E-4AC1-93C7-03A3C963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732E-5E4D-41F4-A80A-60C86E08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0511-6355-491A-9294-E83850FA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296-91D3-4B69-9911-4CA851AC6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7B1D9-CB14-4619-9781-70C316F9E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3FE32-930F-4B4E-8BFC-F7857599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187B-0564-4277-9C02-75884F05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48283-9961-4E4A-91E5-99EA941C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7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3FF-D6EE-4B9F-8657-B9AB324A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46719-2938-426F-AE45-7A3751F3E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DB69C-35A0-4C97-A518-A33EA665E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C9F4C-0612-4E19-BE76-9BADA7BF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B30CC-324D-4DAF-97B6-3F518EFD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8BE4-61DF-44F6-8ABC-FE001CAE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5C4691-FAB5-44C7-991C-E554C5C1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B742-645D-46C5-A3C8-66AD51BD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D426-6B3B-4947-A9ED-9A343CBB7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4F99-19F7-4184-8A3F-7D883BAD107F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EB096-3D66-4D48-8EF0-DDBFA0C5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2A1-BA78-4A43-BE55-81E1FB45D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9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Credit Finance Sub Group Update to the Technical Advisory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April 23,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97541" y="3962401"/>
            <a:ext cx="5655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Loretto Martin, Reliant, Chair</a:t>
            </a:r>
          </a:p>
          <a:p>
            <a:pPr algn="ctr"/>
            <a:r>
              <a:rPr lang="en-US" b="1" dirty="0"/>
              <a:t>Jett Price, Golden Spread Electric Cooperative,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EC8F-2D4F-4A40-B1DE-C737D9B7B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/>
              <a:t>General Update</a:t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9BD2-307A-4E7D-A5B1-8A2D4D3A4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7476"/>
            <a:ext cx="10515600" cy="3710468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defRPr/>
            </a:pPr>
            <a:r>
              <a:rPr lang="en-US" sz="3200" dirty="0"/>
              <a:t>Apr 17</a:t>
            </a:r>
            <a:r>
              <a:rPr lang="en-US" sz="3200" baseline="30000" dirty="0"/>
              <a:t>th</a:t>
            </a:r>
            <a:r>
              <a:rPr lang="en-US" sz="3200" dirty="0"/>
              <a:t> CFSG meeting</a:t>
            </a:r>
            <a:endParaRPr lang="en-US" sz="32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Voting matters: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Operational NPRRs without credit impacts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Regular credit exposure updates</a:t>
            </a:r>
          </a:p>
        </p:txBody>
      </p:sp>
    </p:spTree>
    <p:extLst>
      <p:ext uri="{BB962C8B-B14F-4D97-AF65-F5344CB8AC3E}">
        <p14:creationId xmlns:p14="http://schemas.microsoft.com/office/powerpoint/2010/main" val="27126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057"/>
          </a:xfrm>
        </p:spPr>
        <p:txBody>
          <a:bodyPr/>
          <a:lstStyle/>
          <a:p>
            <a:pPr algn="ctr"/>
            <a:r>
              <a:rPr lang="en-US" b="1" dirty="0"/>
              <a:t>NPRR’s Reviewed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942D8-46C5-494A-A41B-18E9D3AF7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406"/>
            <a:ext cx="10515600" cy="4809557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NPRR1214, Reliability Deployment Price Adder Fix to Provide Locational Price Signals, Reduce Uplift and Risk. 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NPRR1229, Real-Time Constraint Management Plan Cost Recovery Payment. 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NPRR1238, Voluntary Registration of Loads with Curtailable Load Capabilities.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NPRR1267, Large Load Interconnection Status Report.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1271, Revisions to User Security Administrator and Digital Certificates Opt-out Eligibility.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NPRR1275, Expansion of Qualifying Pipeline Definition for Firm Fuel Supply Service in Phase 3.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NPRR1276,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Move OBD to Section 22 – Emergency Response Service Procurement Methodology.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000" u="sng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93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38AC-05D9-4176-BBDB-E15B79F14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457" y="655639"/>
            <a:ext cx="9644543" cy="73501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+mn-lt"/>
                <a:cs typeface="Times New Roman" panose="02020603050405020304" pitchFamily="18" charset="0"/>
              </a:rPr>
              <a:t>Monthly Highlights: Dec 2024 – Jan 2025</a:t>
            </a:r>
            <a:endParaRPr lang="en-US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FF607-9103-4ED4-B8CA-ADCE0DAAEF4F}"/>
              </a:ext>
            </a:extLst>
          </p:cNvPr>
          <p:cNvSpPr txBox="1"/>
          <p:nvPr/>
        </p:nvSpPr>
        <p:spPr>
          <a:xfrm>
            <a:off x="563417" y="1638300"/>
            <a:ext cx="11259127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Market-wide average Total Potential Exposure (TPE) remained flat at $1.84 billion in March 2025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Both real-time prices and forward adjustment factors were slightly lower in March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Discretionary Collateral is defined as Secured Collateral in excess of TPE,CRR Locked ACL and DAM Exposure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Average Discretionary Collateral decreases from $ 4.53 billion in February 2025 to $4.10 billion in March 2025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No unusual collateral call activity</a:t>
            </a:r>
          </a:p>
        </p:txBody>
      </p:sp>
    </p:spTree>
    <p:extLst>
      <p:ext uri="{BB962C8B-B14F-4D97-AF65-F5344CB8AC3E}">
        <p14:creationId xmlns:p14="http://schemas.microsoft.com/office/powerpoint/2010/main" val="473303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2AA3-8A92-4E93-826D-4991323BF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54" y="365125"/>
            <a:ext cx="11736280" cy="549275"/>
          </a:xfrm>
        </p:spPr>
        <p:txBody>
          <a:bodyPr>
            <a:normAutofit fontScale="90000"/>
          </a:bodyPr>
          <a:lstStyle/>
          <a:p>
            <a:r>
              <a:rPr lang="en-US" sz="2400" b="1" dirty="0"/>
              <a:t>Available Credit by Type Compared to Total Potential Exposure (TPE): March 2024 to March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6ECFC8-AA70-44EE-BDF1-EA9AD9F28BAE}"/>
              </a:ext>
            </a:extLst>
          </p:cNvPr>
          <p:cNvSpPr txBox="1"/>
          <p:nvPr/>
        </p:nvSpPr>
        <p:spPr>
          <a:xfrm>
            <a:off x="1250977" y="5694083"/>
            <a:ext cx="10150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B6770"/>
                </a:solidFill>
              </a:rPr>
              <a:t>Numbers are as of month-end except for Max TPE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B6770"/>
                </a:solidFill>
              </a:rPr>
              <a:t>Max TPE is the highest TPE for the corresponding month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42B57-CF8F-3EE0-B3CF-23C0D5A0F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E1564B-5D8E-25FB-8CBB-46854A842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378" y="1885078"/>
            <a:ext cx="8032616" cy="3749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05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115-A32D-4B9A-B2FF-012E9627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3166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cs typeface="Times New Roman" panose="02020603050405020304" pitchFamily="18" charset="0"/>
              </a:rPr>
              <a:t>Discretionary Collateral February 2025 – March 2025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DB0269-E759-04F8-8FF6-CAF4DD3B9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91" y="1842393"/>
            <a:ext cx="8210417" cy="317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85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A207BC1-836B-BB98-63F6-51F22F27E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26" y="1825625"/>
            <a:ext cx="10254673" cy="3559175"/>
          </a:xfrm>
        </p:spPr>
        <p:txBody>
          <a:bodyPr/>
          <a:lstStyle/>
          <a:p>
            <a:pPr marL="0" indent="0">
              <a:buNone/>
            </a:pPr>
            <a:endParaRPr lang="en-US" i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B53CCC-6A3A-0D96-DF93-7C9BFCC00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Issuer Credit Limits vs Total LC Amounts Per Issuer: EOM-March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CF0989-EBC5-2670-721A-7C09B9425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782" y="1877868"/>
            <a:ext cx="9583758" cy="322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7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4" descr="Question marks in a line and one question mark is lit">
            <a:extLst>
              <a:ext uri="{FF2B5EF4-FFF2-40B4-BE49-F238E27FC236}">
                <a16:creationId xmlns:a16="http://schemas.microsoft.com/office/drawing/2014/main" id="{6B2C015A-608E-460E-AEF9-3985F5510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0" r="23298" b="711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D4A7F-F05A-475E-92CE-D3F0E16C2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Questions?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74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487ff0d5-859f-4698-9b9b-079befd22fd5}" enabled="1" method="Standard" siteId="{482dc10d-9180-4c99-816e-70ee2557afd5}" removed="0"/>
  <clbl:label id="{f7f7157e-03dd-4df4-a10b-f59d8fe642d0}" enabled="0" method="" siteId="{f7f7157e-03dd-4df4-a10b-f59d8fe642d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2780</TotalTime>
  <Words>278</Words>
  <Application>Microsoft Office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Calibri</vt:lpstr>
      <vt:lpstr>Calibri Light</vt:lpstr>
      <vt:lpstr>Times New Roman</vt:lpstr>
      <vt:lpstr>Office Theme</vt:lpstr>
      <vt:lpstr>Credit Finance Sub Group Update to the Technical Advisory Committee</vt:lpstr>
      <vt:lpstr>General Update </vt:lpstr>
      <vt:lpstr>NPRR’s Reviewed</vt:lpstr>
      <vt:lpstr>Monthly Highlights: Dec 2024 – Jan 2025</vt:lpstr>
      <vt:lpstr>Available Credit by Type Compared to Total Potential Exposure (TPE): March 2024 to March 2025</vt:lpstr>
      <vt:lpstr>Discretionary Collateral February 2025 – March 2025</vt:lpstr>
      <vt:lpstr>Issuer Credit Limits vs Total LC Amounts Per Issuer: EOM-March 2025</vt:lpstr>
      <vt:lpstr>Questions?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credit calculation adjustment proposal</dc:title>
  <dc:creator>Sager, Brenden</dc:creator>
  <cp:lastModifiedBy>Martin, Loretto</cp:lastModifiedBy>
  <cp:revision>74</cp:revision>
  <dcterms:created xsi:type="dcterms:W3CDTF">2022-08-01T15:23:51Z</dcterms:created>
  <dcterms:modified xsi:type="dcterms:W3CDTF">2025-04-17T18:07:21Z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2024-09-18T20:41:41Z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fb0cf853-2bb6-46bc-b0a5-93f16a1c1c2c</vt:lpwstr>
  </property>
  <property fmtid="{D5CDD505-2E9C-101B-9397-08002B2CF9AE}" pid="8" name="MSIP_Label_7084cbda-52b8-46fb-a7b7-cb5bd465ed85_ContentBits">
    <vt:lpwstr>0</vt:lpwstr>
  </property>
</Properties>
</file>